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6" r:id="rId7"/>
    <p:sldId id="263" r:id="rId8"/>
    <p:sldId id="264" r:id="rId9"/>
    <p:sldId id="262" r:id="rId10"/>
    <p:sldId id="273" r:id="rId11"/>
    <p:sldId id="267" r:id="rId12"/>
    <p:sldId id="268"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3180-6BA6-82D7-8E9B-E4F57E83277E}"/>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0BFFBB4-6BFB-99F8-5AE2-87F7481D1839}"/>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FF8B09B-580B-747B-3624-79EDEDF3CB3A}"/>
              </a:ext>
            </a:extLst>
          </p:cNvPr>
          <p:cNvSpPr txBox="1">
            <a:spLocks noGrp="1"/>
          </p:cNvSpPr>
          <p:nvPr>
            <p:ph type="dt" sz="half" idx="7"/>
          </p:nvPr>
        </p:nvSpPr>
        <p:spPr>
          <a:xfrm>
            <a:off x="457200" y="6356351"/>
            <a:ext cx="2133596" cy="365129"/>
          </a:xfrm>
        </p:spPr>
        <p:txBody>
          <a:bodyPr/>
          <a:lstStyle>
            <a:lvl1pPr>
              <a:defRPr/>
            </a:lvl1pPr>
          </a:lstStyle>
          <a:p>
            <a:pPr lvl="0"/>
            <a:fld id="{4FBEC622-BDB3-4CA5-8427-C7F80D630A28}" type="datetime1">
              <a:rPr lang="en-GB"/>
              <a:pPr lvl="0"/>
              <a:t>25/04/2023</a:t>
            </a:fld>
            <a:endParaRPr lang="en-GB"/>
          </a:p>
        </p:txBody>
      </p:sp>
      <p:sp>
        <p:nvSpPr>
          <p:cNvPr id="5" name="Footer Placeholder 4">
            <a:extLst>
              <a:ext uri="{FF2B5EF4-FFF2-40B4-BE49-F238E27FC236}">
                <a16:creationId xmlns:a16="http://schemas.microsoft.com/office/drawing/2014/main" id="{26FCB455-1CB8-E1F7-4EA4-97B5A54469B7}"/>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27D6E27-D589-4FED-5530-CB1E73126915}"/>
              </a:ext>
            </a:extLst>
          </p:cNvPr>
          <p:cNvSpPr txBox="1">
            <a:spLocks noGrp="1"/>
          </p:cNvSpPr>
          <p:nvPr>
            <p:ph type="sldNum" sz="quarter" idx="8"/>
          </p:nvPr>
        </p:nvSpPr>
        <p:spPr>
          <a:xfrm>
            <a:off x="6553203" y="6356351"/>
            <a:ext cx="2133596" cy="365129"/>
          </a:xfrm>
        </p:spPr>
        <p:txBody>
          <a:bodyPr/>
          <a:lstStyle>
            <a:lvl1pPr>
              <a:defRPr/>
            </a:lvl1pPr>
          </a:lstStyle>
          <a:p>
            <a:pPr lvl="0"/>
            <a:fld id="{2A66EBAE-86B6-4DAB-A165-84AE0A1538B2}" type="slidenum">
              <a:t>‹#›</a:t>
            </a:fld>
            <a:endParaRPr lang="en-GB"/>
          </a:p>
        </p:txBody>
      </p:sp>
    </p:spTree>
    <p:extLst>
      <p:ext uri="{BB962C8B-B14F-4D97-AF65-F5344CB8AC3E}">
        <p14:creationId xmlns:p14="http://schemas.microsoft.com/office/powerpoint/2010/main" val="21843285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7C73-1792-0823-5D42-B9AF8C4C68FB}"/>
              </a:ext>
            </a:extLst>
          </p:cNvPr>
          <p:cNvSpPr txBox="1">
            <a:spLocks noGrp="1"/>
          </p:cNvSpPr>
          <p:nvPr>
            <p:ph type="title"/>
          </p:nvPr>
        </p:nvSpPr>
        <p:spPr>
          <a:xfrm>
            <a:off x="457200" y="274640"/>
            <a:ext cx="8229600" cy="1143000"/>
          </a:xfrm>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112C121-FCB2-083B-0FA0-C24572D6B75E}"/>
              </a:ext>
            </a:extLst>
          </p:cNvPr>
          <p:cNvSpPr txBox="1">
            <a:spLocks noGrp="1"/>
          </p:cNvSpPr>
          <p:nvPr>
            <p:ph type="body" orient="vert" idx="1"/>
          </p:nvPr>
        </p:nvSpPr>
        <p:spPr>
          <a:xfrm>
            <a:off x="457200" y="1600200"/>
            <a:ext cx="8229600" cy="45259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DC57A-8448-0195-697D-808F8E21B47A}"/>
              </a:ext>
            </a:extLst>
          </p:cNvPr>
          <p:cNvSpPr txBox="1">
            <a:spLocks noGrp="1"/>
          </p:cNvSpPr>
          <p:nvPr>
            <p:ph type="dt" sz="half" idx="7"/>
          </p:nvPr>
        </p:nvSpPr>
        <p:spPr>
          <a:xfrm>
            <a:off x="457200" y="6356351"/>
            <a:ext cx="2133596" cy="365129"/>
          </a:xfrm>
        </p:spPr>
        <p:txBody>
          <a:bodyPr/>
          <a:lstStyle>
            <a:lvl1pPr>
              <a:defRPr/>
            </a:lvl1pPr>
          </a:lstStyle>
          <a:p>
            <a:pPr lvl="0"/>
            <a:fld id="{BB861EF6-C114-4CA7-9690-09AFF4ED2991}" type="datetime1">
              <a:rPr lang="en-GB"/>
              <a:pPr lvl="0"/>
              <a:t>25/04/2023</a:t>
            </a:fld>
            <a:endParaRPr lang="en-GB"/>
          </a:p>
        </p:txBody>
      </p:sp>
      <p:sp>
        <p:nvSpPr>
          <p:cNvPr id="5" name="Footer Placeholder 4">
            <a:extLst>
              <a:ext uri="{FF2B5EF4-FFF2-40B4-BE49-F238E27FC236}">
                <a16:creationId xmlns:a16="http://schemas.microsoft.com/office/drawing/2014/main" id="{C59C0D41-F0EE-D720-EE40-42D588152C0D}"/>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F3C96ED-D668-7B0A-8B18-F83F56515AC3}"/>
              </a:ext>
            </a:extLst>
          </p:cNvPr>
          <p:cNvSpPr txBox="1">
            <a:spLocks noGrp="1"/>
          </p:cNvSpPr>
          <p:nvPr>
            <p:ph type="sldNum" sz="quarter" idx="8"/>
          </p:nvPr>
        </p:nvSpPr>
        <p:spPr>
          <a:xfrm>
            <a:off x="6553203" y="6356351"/>
            <a:ext cx="2133596" cy="365129"/>
          </a:xfrm>
        </p:spPr>
        <p:txBody>
          <a:bodyPr/>
          <a:lstStyle>
            <a:lvl1pPr>
              <a:defRPr/>
            </a:lvl1pPr>
          </a:lstStyle>
          <a:p>
            <a:pPr lvl="0"/>
            <a:fld id="{49CBB848-C626-4371-A155-750E8BF39DD8}" type="slidenum">
              <a:t>‹#›</a:t>
            </a:fld>
            <a:endParaRPr lang="en-GB"/>
          </a:p>
        </p:txBody>
      </p:sp>
    </p:spTree>
    <p:extLst>
      <p:ext uri="{BB962C8B-B14F-4D97-AF65-F5344CB8AC3E}">
        <p14:creationId xmlns:p14="http://schemas.microsoft.com/office/powerpoint/2010/main" val="279325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7B9A1-0A7C-13C6-AC27-6DB86034754E}"/>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268B339-5644-321E-9FAE-881D4D4801E5}"/>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93B31-4E60-DCA9-640A-1DA1FCEB3088}"/>
              </a:ext>
            </a:extLst>
          </p:cNvPr>
          <p:cNvSpPr txBox="1">
            <a:spLocks noGrp="1"/>
          </p:cNvSpPr>
          <p:nvPr>
            <p:ph type="dt" sz="half" idx="7"/>
          </p:nvPr>
        </p:nvSpPr>
        <p:spPr>
          <a:xfrm>
            <a:off x="457200" y="6356351"/>
            <a:ext cx="2133596" cy="365129"/>
          </a:xfrm>
        </p:spPr>
        <p:txBody>
          <a:bodyPr/>
          <a:lstStyle>
            <a:lvl1pPr>
              <a:defRPr/>
            </a:lvl1pPr>
          </a:lstStyle>
          <a:p>
            <a:pPr lvl="0"/>
            <a:fld id="{B167D964-1193-4DC4-80DA-A029D0EE9A7C}" type="datetime1">
              <a:rPr lang="en-GB"/>
              <a:pPr lvl="0"/>
              <a:t>25/04/2023</a:t>
            </a:fld>
            <a:endParaRPr lang="en-GB"/>
          </a:p>
        </p:txBody>
      </p:sp>
      <p:sp>
        <p:nvSpPr>
          <p:cNvPr id="5" name="Footer Placeholder 4">
            <a:extLst>
              <a:ext uri="{FF2B5EF4-FFF2-40B4-BE49-F238E27FC236}">
                <a16:creationId xmlns:a16="http://schemas.microsoft.com/office/drawing/2014/main" id="{FA870779-6BD5-B0DE-54E2-D70BE12B194D}"/>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BE3EE94-E1D6-D588-5ED3-E57CE111C348}"/>
              </a:ext>
            </a:extLst>
          </p:cNvPr>
          <p:cNvSpPr txBox="1">
            <a:spLocks noGrp="1"/>
          </p:cNvSpPr>
          <p:nvPr>
            <p:ph type="sldNum" sz="quarter" idx="8"/>
          </p:nvPr>
        </p:nvSpPr>
        <p:spPr>
          <a:xfrm>
            <a:off x="6553203" y="6356351"/>
            <a:ext cx="2133596" cy="365129"/>
          </a:xfrm>
        </p:spPr>
        <p:txBody>
          <a:bodyPr/>
          <a:lstStyle>
            <a:lvl1pPr>
              <a:defRPr/>
            </a:lvl1pPr>
          </a:lstStyle>
          <a:p>
            <a:pPr lvl="0"/>
            <a:fld id="{17288384-4B04-47CE-970E-34DBABC1518E}" type="slidenum">
              <a:t>‹#›</a:t>
            </a:fld>
            <a:endParaRPr lang="en-GB"/>
          </a:p>
        </p:txBody>
      </p:sp>
    </p:spTree>
    <p:extLst>
      <p:ext uri="{BB962C8B-B14F-4D97-AF65-F5344CB8AC3E}">
        <p14:creationId xmlns:p14="http://schemas.microsoft.com/office/powerpoint/2010/main" val="12120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AB17-FFC3-0E53-9890-033D4C4397A4}"/>
              </a:ext>
            </a:extLst>
          </p:cNvPr>
          <p:cNvSpPr txBox="1">
            <a:spLocks noGrp="1"/>
          </p:cNvSpPr>
          <p:nvPr>
            <p:ph type="title"/>
          </p:nvPr>
        </p:nvSpPr>
        <p:spPr>
          <a:xfrm>
            <a:off x="457200" y="274640"/>
            <a:ext cx="8229600" cy="1143000"/>
          </a:xfrm>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BA7CE06-A0D5-00EB-A0DA-2373F3D6AFE2}"/>
              </a:ext>
            </a:extLst>
          </p:cNvPr>
          <p:cNvSpPr txBox="1">
            <a:spLocks noGrp="1"/>
          </p:cNvSpPr>
          <p:nvPr>
            <p:ph idx="1"/>
          </p:nvPr>
        </p:nvSpPr>
        <p:spPr>
          <a:xfrm>
            <a:off x="457200" y="1600200"/>
            <a:ext cx="8229600"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C3FEC-4084-2199-AA06-C2912C51E136}"/>
              </a:ext>
            </a:extLst>
          </p:cNvPr>
          <p:cNvSpPr txBox="1">
            <a:spLocks noGrp="1"/>
          </p:cNvSpPr>
          <p:nvPr>
            <p:ph type="dt" sz="half" idx="7"/>
          </p:nvPr>
        </p:nvSpPr>
        <p:spPr>
          <a:xfrm>
            <a:off x="457200" y="6356351"/>
            <a:ext cx="2133596" cy="365129"/>
          </a:xfrm>
        </p:spPr>
        <p:txBody>
          <a:bodyPr/>
          <a:lstStyle>
            <a:lvl1pPr>
              <a:defRPr/>
            </a:lvl1pPr>
          </a:lstStyle>
          <a:p>
            <a:pPr lvl="0"/>
            <a:fld id="{7BE426CA-2CBF-4E37-B5B1-CDF40576B587}" type="datetime1">
              <a:rPr lang="en-GB"/>
              <a:pPr lvl="0"/>
              <a:t>25/04/2023</a:t>
            </a:fld>
            <a:endParaRPr lang="en-GB"/>
          </a:p>
        </p:txBody>
      </p:sp>
      <p:sp>
        <p:nvSpPr>
          <p:cNvPr id="5" name="Footer Placeholder 4">
            <a:extLst>
              <a:ext uri="{FF2B5EF4-FFF2-40B4-BE49-F238E27FC236}">
                <a16:creationId xmlns:a16="http://schemas.microsoft.com/office/drawing/2014/main" id="{DCCB287D-FECC-576F-3013-D5142A502923}"/>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2882E0F-A69E-6307-AFE3-8FEB4374E70F}"/>
              </a:ext>
            </a:extLst>
          </p:cNvPr>
          <p:cNvSpPr txBox="1">
            <a:spLocks noGrp="1"/>
          </p:cNvSpPr>
          <p:nvPr>
            <p:ph type="sldNum" sz="quarter" idx="8"/>
          </p:nvPr>
        </p:nvSpPr>
        <p:spPr>
          <a:xfrm>
            <a:off x="6553203" y="6356351"/>
            <a:ext cx="2133596" cy="365129"/>
          </a:xfrm>
        </p:spPr>
        <p:txBody>
          <a:bodyPr/>
          <a:lstStyle>
            <a:lvl1pPr>
              <a:defRPr/>
            </a:lvl1pPr>
          </a:lstStyle>
          <a:p>
            <a:pPr lvl="0"/>
            <a:fld id="{C0E633D5-FDFF-4F04-9016-E85A2C99AD3F}" type="slidenum">
              <a:t>‹#›</a:t>
            </a:fld>
            <a:endParaRPr lang="en-GB"/>
          </a:p>
        </p:txBody>
      </p:sp>
    </p:spTree>
    <p:extLst>
      <p:ext uri="{BB962C8B-B14F-4D97-AF65-F5344CB8AC3E}">
        <p14:creationId xmlns:p14="http://schemas.microsoft.com/office/powerpoint/2010/main" val="14463815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A2B5-D764-D382-D1AA-D3F9BEBCA631}"/>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8327E4C-450A-4E8C-20B8-143FB5FFE636}"/>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3FC6412-CB35-A715-E264-903A3DB926C7}"/>
              </a:ext>
            </a:extLst>
          </p:cNvPr>
          <p:cNvSpPr txBox="1">
            <a:spLocks noGrp="1"/>
          </p:cNvSpPr>
          <p:nvPr>
            <p:ph type="dt" sz="half" idx="7"/>
          </p:nvPr>
        </p:nvSpPr>
        <p:spPr>
          <a:xfrm>
            <a:off x="457200" y="6356351"/>
            <a:ext cx="2133596" cy="365129"/>
          </a:xfrm>
        </p:spPr>
        <p:txBody>
          <a:bodyPr/>
          <a:lstStyle>
            <a:lvl1pPr>
              <a:defRPr/>
            </a:lvl1pPr>
          </a:lstStyle>
          <a:p>
            <a:pPr lvl="0"/>
            <a:fld id="{78DC6CB4-3F79-49A4-B32F-7DD939BB283E}" type="datetime1">
              <a:rPr lang="en-GB"/>
              <a:pPr lvl="0"/>
              <a:t>25/04/2023</a:t>
            </a:fld>
            <a:endParaRPr lang="en-GB"/>
          </a:p>
        </p:txBody>
      </p:sp>
      <p:sp>
        <p:nvSpPr>
          <p:cNvPr id="5" name="Footer Placeholder 4">
            <a:extLst>
              <a:ext uri="{FF2B5EF4-FFF2-40B4-BE49-F238E27FC236}">
                <a16:creationId xmlns:a16="http://schemas.microsoft.com/office/drawing/2014/main" id="{51EC08BB-57B5-1B32-B43D-5FEFCC4EFD28}"/>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D26AA80-11F7-90E7-3E16-D6143367C64E}"/>
              </a:ext>
            </a:extLst>
          </p:cNvPr>
          <p:cNvSpPr txBox="1">
            <a:spLocks noGrp="1"/>
          </p:cNvSpPr>
          <p:nvPr>
            <p:ph type="sldNum" sz="quarter" idx="8"/>
          </p:nvPr>
        </p:nvSpPr>
        <p:spPr>
          <a:xfrm>
            <a:off x="6553203" y="6356351"/>
            <a:ext cx="2133596" cy="365129"/>
          </a:xfrm>
        </p:spPr>
        <p:txBody>
          <a:bodyPr/>
          <a:lstStyle>
            <a:lvl1pPr>
              <a:defRPr/>
            </a:lvl1pPr>
          </a:lstStyle>
          <a:p>
            <a:pPr lvl="0"/>
            <a:fld id="{1BEB1845-C331-4971-851A-F7F20A92DB30}" type="slidenum">
              <a:t>‹#›</a:t>
            </a:fld>
            <a:endParaRPr lang="en-GB"/>
          </a:p>
        </p:txBody>
      </p:sp>
    </p:spTree>
    <p:extLst>
      <p:ext uri="{BB962C8B-B14F-4D97-AF65-F5344CB8AC3E}">
        <p14:creationId xmlns:p14="http://schemas.microsoft.com/office/powerpoint/2010/main" val="125012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68D7-0EF8-B5CC-3AC0-CCAD74F2AB09}"/>
              </a:ext>
            </a:extLst>
          </p:cNvPr>
          <p:cNvSpPr txBox="1">
            <a:spLocks noGrp="1"/>
          </p:cNvSpPr>
          <p:nvPr>
            <p:ph type="title"/>
          </p:nvPr>
        </p:nvSpPr>
        <p:spPr>
          <a:xfrm>
            <a:off x="457200" y="274640"/>
            <a:ext cx="8229600" cy="1143000"/>
          </a:xfrm>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FDE9733-511B-92C3-6FBE-778341E7D367}"/>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0304FD-325A-5B8D-C2AD-E93DCEC15182}"/>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2FDEB1-93CF-61A6-54A6-1FC3B1B5222E}"/>
              </a:ext>
            </a:extLst>
          </p:cNvPr>
          <p:cNvSpPr txBox="1">
            <a:spLocks noGrp="1"/>
          </p:cNvSpPr>
          <p:nvPr>
            <p:ph type="dt" sz="half" idx="7"/>
          </p:nvPr>
        </p:nvSpPr>
        <p:spPr>
          <a:xfrm>
            <a:off x="457200" y="6356351"/>
            <a:ext cx="2133596" cy="365129"/>
          </a:xfrm>
        </p:spPr>
        <p:txBody>
          <a:bodyPr/>
          <a:lstStyle>
            <a:lvl1pPr>
              <a:defRPr/>
            </a:lvl1pPr>
          </a:lstStyle>
          <a:p>
            <a:pPr lvl="0"/>
            <a:fld id="{C120B867-3753-424C-9777-27D84F82CF8F}" type="datetime1">
              <a:rPr lang="en-GB"/>
              <a:pPr lvl="0"/>
              <a:t>25/04/2023</a:t>
            </a:fld>
            <a:endParaRPr lang="en-GB"/>
          </a:p>
        </p:txBody>
      </p:sp>
      <p:sp>
        <p:nvSpPr>
          <p:cNvPr id="6" name="Footer Placeholder 5">
            <a:extLst>
              <a:ext uri="{FF2B5EF4-FFF2-40B4-BE49-F238E27FC236}">
                <a16:creationId xmlns:a16="http://schemas.microsoft.com/office/drawing/2014/main" id="{F223C570-9E58-B293-6215-24F012729C4C}"/>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508B8A9-9A6F-2BA0-5B84-E499758D4348}"/>
              </a:ext>
            </a:extLst>
          </p:cNvPr>
          <p:cNvSpPr txBox="1">
            <a:spLocks noGrp="1"/>
          </p:cNvSpPr>
          <p:nvPr>
            <p:ph type="sldNum" sz="quarter" idx="8"/>
          </p:nvPr>
        </p:nvSpPr>
        <p:spPr>
          <a:xfrm>
            <a:off x="6553203" y="6356351"/>
            <a:ext cx="2133596" cy="365129"/>
          </a:xfrm>
        </p:spPr>
        <p:txBody>
          <a:bodyPr/>
          <a:lstStyle>
            <a:lvl1pPr>
              <a:defRPr/>
            </a:lvl1pPr>
          </a:lstStyle>
          <a:p>
            <a:pPr lvl="0"/>
            <a:fld id="{CFF95B4C-3E00-4EE2-B1CD-E87AF1DB4CB0}" type="slidenum">
              <a:t>‹#›</a:t>
            </a:fld>
            <a:endParaRPr lang="en-GB"/>
          </a:p>
        </p:txBody>
      </p:sp>
    </p:spTree>
    <p:extLst>
      <p:ext uri="{BB962C8B-B14F-4D97-AF65-F5344CB8AC3E}">
        <p14:creationId xmlns:p14="http://schemas.microsoft.com/office/powerpoint/2010/main" val="335509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CDAC-A9F5-6B00-F933-874C27D2E962}"/>
              </a:ext>
            </a:extLst>
          </p:cNvPr>
          <p:cNvSpPr txBox="1">
            <a:spLocks noGrp="1"/>
          </p:cNvSpPr>
          <p:nvPr>
            <p:ph type="title"/>
          </p:nvPr>
        </p:nvSpPr>
        <p:spPr>
          <a:xfrm>
            <a:off x="457200" y="274640"/>
            <a:ext cx="8229600" cy="1143000"/>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4E3DDDC-8D51-2058-6971-6F7B59D54AB1}"/>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EE7B0B62-45D3-406E-C883-A11FFDFCA4D6}"/>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FE3203-91DA-DC16-EE0B-F8E830CDDE2C}"/>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C993C79-884A-B51E-C8EB-9549A170B446}"/>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42212A-3412-F130-88EC-5CFB0238C37F}"/>
              </a:ext>
            </a:extLst>
          </p:cNvPr>
          <p:cNvSpPr txBox="1">
            <a:spLocks noGrp="1"/>
          </p:cNvSpPr>
          <p:nvPr>
            <p:ph type="dt" sz="half" idx="7"/>
          </p:nvPr>
        </p:nvSpPr>
        <p:spPr>
          <a:xfrm>
            <a:off x="457200" y="6356351"/>
            <a:ext cx="2133596" cy="365129"/>
          </a:xfrm>
        </p:spPr>
        <p:txBody>
          <a:bodyPr/>
          <a:lstStyle>
            <a:lvl1pPr>
              <a:defRPr/>
            </a:lvl1pPr>
          </a:lstStyle>
          <a:p>
            <a:pPr lvl="0"/>
            <a:fld id="{09F93C58-8497-4253-B530-3FC002EA7AB6}" type="datetime1">
              <a:rPr lang="en-GB"/>
              <a:pPr lvl="0"/>
              <a:t>25/04/2023</a:t>
            </a:fld>
            <a:endParaRPr lang="en-GB"/>
          </a:p>
        </p:txBody>
      </p:sp>
      <p:sp>
        <p:nvSpPr>
          <p:cNvPr id="8" name="Footer Placeholder 7">
            <a:extLst>
              <a:ext uri="{FF2B5EF4-FFF2-40B4-BE49-F238E27FC236}">
                <a16:creationId xmlns:a16="http://schemas.microsoft.com/office/drawing/2014/main" id="{D27A5862-2C4A-D609-DB8E-B6E56EF26A15}"/>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5B551DB-1215-1D7D-E71A-6EF33041461D}"/>
              </a:ext>
            </a:extLst>
          </p:cNvPr>
          <p:cNvSpPr txBox="1">
            <a:spLocks noGrp="1"/>
          </p:cNvSpPr>
          <p:nvPr>
            <p:ph type="sldNum" sz="quarter" idx="8"/>
          </p:nvPr>
        </p:nvSpPr>
        <p:spPr>
          <a:xfrm>
            <a:off x="6553203" y="6356351"/>
            <a:ext cx="2133596" cy="365129"/>
          </a:xfrm>
        </p:spPr>
        <p:txBody>
          <a:bodyPr/>
          <a:lstStyle>
            <a:lvl1pPr>
              <a:defRPr/>
            </a:lvl1pPr>
          </a:lstStyle>
          <a:p>
            <a:pPr lvl="0"/>
            <a:fld id="{2FD86245-4145-4E37-95E2-08073A34125C}" type="slidenum">
              <a:t>‹#›</a:t>
            </a:fld>
            <a:endParaRPr lang="en-GB"/>
          </a:p>
        </p:txBody>
      </p:sp>
    </p:spTree>
    <p:extLst>
      <p:ext uri="{BB962C8B-B14F-4D97-AF65-F5344CB8AC3E}">
        <p14:creationId xmlns:p14="http://schemas.microsoft.com/office/powerpoint/2010/main" val="271972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AA42-3944-5216-5B39-6BCB0C144E07}"/>
              </a:ext>
            </a:extLst>
          </p:cNvPr>
          <p:cNvSpPr txBox="1">
            <a:spLocks noGrp="1"/>
          </p:cNvSpPr>
          <p:nvPr>
            <p:ph type="title"/>
          </p:nvPr>
        </p:nvSpPr>
        <p:spPr>
          <a:xfrm>
            <a:off x="457200" y="274640"/>
            <a:ext cx="8229600" cy="1143000"/>
          </a:xfrm>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050B8B3-918F-D585-6CF7-477C6F7CB0BB}"/>
              </a:ext>
            </a:extLst>
          </p:cNvPr>
          <p:cNvSpPr txBox="1">
            <a:spLocks noGrp="1"/>
          </p:cNvSpPr>
          <p:nvPr>
            <p:ph type="dt" sz="half" idx="7"/>
          </p:nvPr>
        </p:nvSpPr>
        <p:spPr>
          <a:xfrm>
            <a:off x="457200" y="6356351"/>
            <a:ext cx="2133596" cy="365129"/>
          </a:xfrm>
        </p:spPr>
        <p:txBody>
          <a:bodyPr/>
          <a:lstStyle>
            <a:lvl1pPr>
              <a:defRPr/>
            </a:lvl1pPr>
          </a:lstStyle>
          <a:p>
            <a:pPr lvl="0"/>
            <a:fld id="{2F31A17F-F1C5-41D3-8133-6EB6B9873247}" type="datetime1">
              <a:rPr lang="en-GB"/>
              <a:pPr lvl="0"/>
              <a:t>25/04/2023</a:t>
            </a:fld>
            <a:endParaRPr lang="en-GB"/>
          </a:p>
        </p:txBody>
      </p:sp>
      <p:sp>
        <p:nvSpPr>
          <p:cNvPr id="4" name="Footer Placeholder 3">
            <a:extLst>
              <a:ext uri="{FF2B5EF4-FFF2-40B4-BE49-F238E27FC236}">
                <a16:creationId xmlns:a16="http://schemas.microsoft.com/office/drawing/2014/main" id="{0D308070-CE1E-BE01-2216-3F4A8FB1A751}"/>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1527247-333D-4753-31C7-13D12795224A}"/>
              </a:ext>
            </a:extLst>
          </p:cNvPr>
          <p:cNvSpPr txBox="1">
            <a:spLocks noGrp="1"/>
          </p:cNvSpPr>
          <p:nvPr>
            <p:ph type="sldNum" sz="quarter" idx="8"/>
          </p:nvPr>
        </p:nvSpPr>
        <p:spPr>
          <a:xfrm>
            <a:off x="6553203" y="6356351"/>
            <a:ext cx="2133596" cy="365129"/>
          </a:xfrm>
        </p:spPr>
        <p:txBody>
          <a:bodyPr/>
          <a:lstStyle>
            <a:lvl1pPr>
              <a:defRPr/>
            </a:lvl1pPr>
          </a:lstStyle>
          <a:p>
            <a:pPr lvl="0"/>
            <a:fld id="{E0999EDA-00CA-4E77-8D8C-0E68BAF00E7A}" type="slidenum">
              <a:t>‹#›</a:t>
            </a:fld>
            <a:endParaRPr lang="en-GB"/>
          </a:p>
        </p:txBody>
      </p:sp>
    </p:spTree>
    <p:extLst>
      <p:ext uri="{BB962C8B-B14F-4D97-AF65-F5344CB8AC3E}">
        <p14:creationId xmlns:p14="http://schemas.microsoft.com/office/powerpoint/2010/main" val="400528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13115-D3F6-7ABC-ACA0-CBA48DD3ED29}"/>
              </a:ext>
            </a:extLst>
          </p:cNvPr>
          <p:cNvSpPr txBox="1">
            <a:spLocks noGrp="1"/>
          </p:cNvSpPr>
          <p:nvPr>
            <p:ph type="dt" sz="half" idx="7"/>
          </p:nvPr>
        </p:nvSpPr>
        <p:spPr>
          <a:xfrm>
            <a:off x="457200" y="6356351"/>
            <a:ext cx="2133596" cy="365129"/>
          </a:xfrm>
        </p:spPr>
        <p:txBody>
          <a:bodyPr/>
          <a:lstStyle>
            <a:lvl1pPr>
              <a:defRPr/>
            </a:lvl1pPr>
          </a:lstStyle>
          <a:p>
            <a:pPr lvl="0"/>
            <a:fld id="{E9B7D4E0-AAE3-43E4-A9C0-8924F3262F16}" type="datetime1">
              <a:rPr lang="en-GB"/>
              <a:pPr lvl="0"/>
              <a:t>25/04/2023</a:t>
            </a:fld>
            <a:endParaRPr lang="en-GB"/>
          </a:p>
        </p:txBody>
      </p:sp>
      <p:sp>
        <p:nvSpPr>
          <p:cNvPr id="3" name="Footer Placeholder 2">
            <a:extLst>
              <a:ext uri="{FF2B5EF4-FFF2-40B4-BE49-F238E27FC236}">
                <a16:creationId xmlns:a16="http://schemas.microsoft.com/office/drawing/2014/main" id="{3CABC791-4D44-1185-A659-8D6218161C05}"/>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C2CC846-5640-7AB2-6CA0-16E0E25156A5}"/>
              </a:ext>
            </a:extLst>
          </p:cNvPr>
          <p:cNvSpPr txBox="1">
            <a:spLocks noGrp="1"/>
          </p:cNvSpPr>
          <p:nvPr>
            <p:ph type="sldNum" sz="quarter" idx="8"/>
          </p:nvPr>
        </p:nvSpPr>
        <p:spPr>
          <a:xfrm>
            <a:off x="6553203" y="6356351"/>
            <a:ext cx="2133596" cy="365129"/>
          </a:xfrm>
        </p:spPr>
        <p:txBody>
          <a:bodyPr/>
          <a:lstStyle>
            <a:lvl1pPr>
              <a:defRPr/>
            </a:lvl1pPr>
          </a:lstStyle>
          <a:p>
            <a:pPr lvl="0"/>
            <a:fld id="{3AF84989-C3FF-4B8D-807F-7527F5EBB10A}" type="slidenum">
              <a:t>‹#›</a:t>
            </a:fld>
            <a:endParaRPr lang="en-GB"/>
          </a:p>
        </p:txBody>
      </p:sp>
    </p:spTree>
    <p:extLst>
      <p:ext uri="{BB962C8B-B14F-4D97-AF65-F5344CB8AC3E}">
        <p14:creationId xmlns:p14="http://schemas.microsoft.com/office/powerpoint/2010/main" val="34997277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9C7B-A1BC-A7DB-FCFD-8D1C0B9099CD}"/>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7C0A97D-ABD7-FDC5-2F05-8F658AA1AD2F}"/>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7D07B0-221E-4C69-57D1-1CEBF2C19898}"/>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422DC744-36D2-07FE-6C49-2B6A0DD0D9D0}"/>
              </a:ext>
            </a:extLst>
          </p:cNvPr>
          <p:cNvSpPr txBox="1">
            <a:spLocks noGrp="1"/>
          </p:cNvSpPr>
          <p:nvPr>
            <p:ph type="dt" sz="half" idx="7"/>
          </p:nvPr>
        </p:nvSpPr>
        <p:spPr>
          <a:xfrm>
            <a:off x="457200" y="6356351"/>
            <a:ext cx="2133596" cy="365129"/>
          </a:xfrm>
        </p:spPr>
        <p:txBody>
          <a:bodyPr/>
          <a:lstStyle>
            <a:lvl1pPr>
              <a:defRPr/>
            </a:lvl1pPr>
          </a:lstStyle>
          <a:p>
            <a:pPr lvl="0"/>
            <a:fld id="{BE90569F-518B-4518-AC92-C1D5F3AB2D00}" type="datetime1">
              <a:rPr lang="en-GB"/>
              <a:pPr lvl="0"/>
              <a:t>25/04/2023</a:t>
            </a:fld>
            <a:endParaRPr lang="en-GB"/>
          </a:p>
        </p:txBody>
      </p:sp>
      <p:sp>
        <p:nvSpPr>
          <p:cNvPr id="6" name="Footer Placeholder 5">
            <a:extLst>
              <a:ext uri="{FF2B5EF4-FFF2-40B4-BE49-F238E27FC236}">
                <a16:creationId xmlns:a16="http://schemas.microsoft.com/office/drawing/2014/main" id="{64210123-F676-7202-EA00-E114835A4CB8}"/>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FE6BFEF-C75E-66C5-1C96-3E2D5D0B7DAC}"/>
              </a:ext>
            </a:extLst>
          </p:cNvPr>
          <p:cNvSpPr txBox="1">
            <a:spLocks noGrp="1"/>
          </p:cNvSpPr>
          <p:nvPr>
            <p:ph type="sldNum" sz="quarter" idx="8"/>
          </p:nvPr>
        </p:nvSpPr>
        <p:spPr>
          <a:xfrm>
            <a:off x="6553203" y="6356351"/>
            <a:ext cx="2133596" cy="365129"/>
          </a:xfrm>
        </p:spPr>
        <p:txBody>
          <a:bodyPr/>
          <a:lstStyle>
            <a:lvl1pPr>
              <a:defRPr/>
            </a:lvl1pPr>
          </a:lstStyle>
          <a:p>
            <a:pPr lvl="0"/>
            <a:fld id="{BC45DD31-9E3B-4F69-BBFC-11F8F5846F42}" type="slidenum">
              <a:t>‹#›</a:t>
            </a:fld>
            <a:endParaRPr lang="en-GB"/>
          </a:p>
        </p:txBody>
      </p:sp>
    </p:spTree>
    <p:extLst>
      <p:ext uri="{BB962C8B-B14F-4D97-AF65-F5344CB8AC3E}">
        <p14:creationId xmlns:p14="http://schemas.microsoft.com/office/powerpoint/2010/main" val="243047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5774-C846-C043-67ED-598564B1F2C2}"/>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F4E7E75D-9416-F619-68EF-D931D9729BF1}"/>
              </a:ext>
            </a:extLst>
          </p:cNvPr>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42AC2D23-7C2D-BD44-E234-2B6AE1EF3F4B}"/>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FB17DC7E-0C7F-84DF-109D-4D1AD45D794F}"/>
              </a:ext>
            </a:extLst>
          </p:cNvPr>
          <p:cNvSpPr txBox="1">
            <a:spLocks noGrp="1"/>
          </p:cNvSpPr>
          <p:nvPr>
            <p:ph type="dt" sz="half" idx="7"/>
          </p:nvPr>
        </p:nvSpPr>
        <p:spPr>
          <a:xfrm>
            <a:off x="457200" y="6356351"/>
            <a:ext cx="2133596" cy="365129"/>
          </a:xfrm>
        </p:spPr>
        <p:txBody>
          <a:bodyPr/>
          <a:lstStyle>
            <a:lvl1pPr>
              <a:defRPr/>
            </a:lvl1pPr>
          </a:lstStyle>
          <a:p>
            <a:pPr lvl="0"/>
            <a:fld id="{0631E280-8376-4B94-B474-99A3112C9375}" type="datetime1">
              <a:rPr lang="en-GB"/>
              <a:pPr lvl="0"/>
              <a:t>25/04/2023</a:t>
            </a:fld>
            <a:endParaRPr lang="en-GB"/>
          </a:p>
        </p:txBody>
      </p:sp>
      <p:sp>
        <p:nvSpPr>
          <p:cNvPr id="6" name="Footer Placeholder 5">
            <a:extLst>
              <a:ext uri="{FF2B5EF4-FFF2-40B4-BE49-F238E27FC236}">
                <a16:creationId xmlns:a16="http://schemas.microsoft.com/office/drawing/2014/main" id="{A8BBF524-8D91-BB51-B650-1E0E45886BD9}"/>
              </a:ext>
            </a:extLst>
          </p:cNvPr>
          <p:cNvSpPr txBox="1">
            <a:spLocks noGrp="1"/>
          </p:cNvSpPr>
          <p:nvPr>
            <p:ph type="ftr" sz="quarter" idx="9"/>
          </p:nvPr>
        </p:nvSpPr>
        <p:spPr>
          <a:xfrm>
            <a:off x="3124203" y="6356351"/>
            <a:ext cx="2895603" cy="365129"/>
          </a:xfrm>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A21DC0F-8C79-0686-7950-E6566EF3BE09}"/>
              </a:ext>
            </a:extLst>
          </p:cNvPr>
          <p:cNvSpPr txBox="1">
            <a:spLocks noGrp="1"/>
          </p:cNvSpPr>
          <p:nvPr>
            <p:ph type="sldNum" sz="quarter" idx="8"/>
          </p:nvPr>
        </p:nvSpPr>
        <p:spPr>
          <a:xfrm>
            <a:off x="6553203" y="6356351"/>
            <a:ext cx="2133596" cy="365129"/>
          </a:xfrm>
        </p:spPr>
        <p:txBody>
          <a:bodyPr/>
          <a:lstStyle>
            <a:lvl1pPr>
              <a:defRPr/>
            </a:lvl1pPr>
          </a:lstStyle>
          <a:p>
            <a:pPr lvl="0"/>
            <a:fld id="{C8046426-6B37-4FC7-B15C-BCCFDA5A2635}" type="slidenum">
              <a:t>‹#›</a:t>
            </a:fld>
            <a:endParaRPr lang="en-GB"/>
          </a:p>
        </p:txBody>
      </p:sp>
    </p:spTree>
    <p:extLst>
      <p:ext uri="{BB962C8B-B14F-4D97-AF65-F5344CB8AC3E}">
        <p14:creationId xmlns:p14="http://schemas.microsoft.com/office/powerpoint/2010/main" val="173471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53D01-149C-17B0-212A-1592F73E0445}"/>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4BDB1A8-3E8C-863D-3AAD-7C1C138BEEEA}"/>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338052-BF07-CB11-87EB-19015BA173FF}"/>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3C19B65-9E91-480D-96CD-54CDCBBE2781}" type="datetime1">
              <a:rPr lang="en-GB"/>
              <a:pPr lvl="0"/>
              <a:t>25/04/2023</a:t>
            </a:fld>
            <a:endParaRPr lang="en-GB"/>
          </a:p>
        </p:txBody>
      </p:sp>
      <p:sp>
        <p:nvSpPr>
          <p:cNvPr id="5" name="Footer Placeholder 4">
            <a:extLst>
              <a:ext uri="{FF2B5EF4-FFF2-40B4-BE49-F238E27FC236}">
                <a16:creationId xmlns:a16="http://schemas.microsoft.com/office/drawing/2014/main" id="{4E633419-4A3C-AAD5-0154-260752F450CD}"/>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05A6344D-9475-1F6C-1018-36985F400128}"/>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878F1C7-30B6-4B5B-8A91-0F1CA68586F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FF0B-14A2-CBBE-96BE-3C29AFC8D882}"/>
              </a:ext>
            </a:extLst>
          </p:cNvPr>
          <p:cNvSpPr txBox="1">
            <a:spLocks noGrp="1"/>
          </p:cNvSpPr>
          <p:nvPr>
            <p:ph type="ctrTitle"/>
          </p:nvPr>
        </p:nvSpPr>
        <p:spPr>
          <a:xfrm>
            <a:off x="685800" y="2130423"/>
            <a:ext cx="7772400" cy="1470026"/>
          </a:xfrm>
        </p:spPr>
        <p:txBody>
          <a:bodyPr/>
          <a:lstStyle/>
          <a:p>
            <a:endParaRPr lang="en-US" dirty="0"/>
          </a:p>
        </p:txBody>
      </p:sp>
      <p:sp>
        <p:nvSpPr>
          <p:cNvPr id="3" name="Subtitle 2">
            <a:extLst>
              <a:ext uri="{FF2B5EF4-FFF2-40B4-BE49-F238E27FC236}">
                <a16:creationId xmlns:a16="http://schemas.microsoft.com/office/drawing/2014/main" id="{B7C0F44A-6C0C-CDC9-EB5E-D9C9A5BCB531}"/>
              </a:ext>
            </a:extLst>
          </p:cNvPr>
          <p:cNvSpPr txBox="1">
            <a:spLocks noGrp="1"/>
          </p:cNvSpPr>
          <p:nvPr>
            <p:ph type="subTitle" idx="1"/>
          </p:nvPr>
        </p:nvSpPr>
        <p:spPr>
          <a:xfrm>
            <a:off x="1371600" y="3886200"/>
            <a:ext cx="6400800" cy="1752603"/>
          </a:xfrm>
        </p:spPr>
        <p:txBody>
          <a:bodyPr/>
          <a:lstStyle/>
          <a:p>
            <a:endParaRPr lang="en-US"/>
          </a:p>
        </p:txBody>
      </p:sp>
      <p:sp>
        <p:nvSpPr>
          <p:cNvPr id="4" name="TextBox 3">
            <a:extLst>
              <a:ext uri="{FF2B5EF4-FFF2-40B4-BE49-F238E27FC236}">
                <a16:creationId xmlns:a16="http://schemas.microsoft.com/office/drawing/2014/main" id="{A41978BA-0E71-CBB0-2326-7DB7C9EFDD13}"/>
              </a:ext>
            </a:extLst>
          </p:cNvPr>
          <p:cNvSpPr txBox="1"/>
          <p:nvPr/>
        </p:nvSpPr>
        <p:spPr>
          <a:xfrm>
            <a:off x="-932872" y="188640"/>
            <a:ext cx="10224654" cy="175432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omic Sans MS" pitchFamily="66"/>
              </a:rPr>
              <a:t>Phonics Screening Check </a:t>
            </a:r>
            <a:r>
              <a:rPr lang="en-GB" sz="3600" b="0" i="0" u="none" strike="noStrike" kern="1200" cap="none" spc="0" baseline="0" dirty="0" smtClean="0">
                <a:solidFill>
                  <a:srgbClr val="000000"/>
                </a:solidFill>
                <a:uFillTx/>
                <a:latin typeface="Comic Sans MS" pitchFamily="66"/>
              </a:rPr>
              <a:t>2023</a:t>
            </a:r>
            <a:endParaRPr lang="en-GB" sz="3600" b="0" i="0" u="none" strike="noStrike" kern="1200" cap="none" spc="0" baseline="0" dirty="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0" i="0" u="none" strike="noStrike" kern="1200" cap="none" spc="0" baseline="0" dirty="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omic Sans MS" pitchFamily="66"/>
              </a:rPr>
              <a:t>Information for </a:t>
            </a:r>
            <a:r>
              <a:rPr lang="en-GB" sz="3600" b="0" i="0" u="none" strike="noStrike" kern="1200" cap="none" spc="0" baseline="0" dirty="0" smtClean="0">
                <a:solidFill>
                  <a:srgbClr val="000000"/>
                </a:solidFill>
                <a:uFillTx/>
                <a:latin typeface="Comic Sans MS" pitchFamily="66"/>
              </a:rPr>
              <a:t>Parents and Carers</a:t>
            </a:r>
            <a:endParaRPr lang="en-GB" sz="3600" b="0" i="0" u="none" strike="noStrike" kern="1200" cap="none" spc="0" baseline="0" dirty="0">
              <a:solidFill>
                <a:srgbClr val="000000"/>
              </a:solidFill>
              <a:uFillTx/>
              <a:latin typeface="Comic Sans MS" pitchFamily="66"/>
            </a:endParaRPr>
          </a:p>
        </p:txBody>
      </p:sp>
      <p:pic>
        <p:nvPicPr>
          <p:cNvPr id="5" name="Picture 5">
            <a:extLst>
              <a:ext uri="{FF2B5EF4-FFF2-40B4-BE49-F238E27FC236}">
                <a16:creationId xmlns:a16="http://schemas.microsoft.com/office/drawing/2014/main" id="{7F328489-D3F8-DE84-C31D-60AAFCF37F7E}"/>
              </a:ext>
            </a:extLst>
          </p:cNvPr>
          <p:cNvPicPr>
            <a:picLocks noChangeAspect="1"/>
          </p:cNvPicPr>
          <p:nvPr/>
        </p:nvPicPr>
        <p:blipFill>
          <a:blip r:embed="rId4"/>
          <a:srcRect l="33495" t="30398" r="22422" b="9943"/>
          <a:stretch>
            <a:fillRect/>
          </a:stretch>
        </p:blipFill>
        <p:spPr>
          <a:xfrm>
            <a:off x="1482434" y="1942962"/>
            <a:ext cx="5735784" cy="4364184"/>
          </a:xfrm>
          <a:prstGeom prst="rect">
            <a:avLst/>
          </a:prstGeom>
          <a:noFill/>
          <a:ln cap="flat">
            <a:noFill/>
          </a:ln>
        </p:spPr>
      </p:pic>
      <p:pic>
        <p:nvPicPr>
          <p:cNvPr id="6" name="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437" y="275071"/>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8">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57F1-8CF9-9545-4D9C-CBC67268F620}"/>
              </a:ext>
            </a:extLst>
          </p:cNvPr>
          <p:cNvSpPr txBox="1">
            <a:spLocks noGrp="1"/>
          </p:cNvSpPr>
          <p:nvPr>
            <p:ph type="title"/>
          </p:nvPr>
        </p:nvSpPr>
        <p:spPr>
          <a:xfrm>
            <a:off x="457200" y="274640"/>
            <a:ext cx="8229600" cy="1143000"/>
          </a:xfrm>
        </p:spPr>
        <p:txBody>
          <a:bodyPr/>
          <a:lstStyle/>
          <a:p>
            <a:pPr lvl="0"/>
            <a:r>
              <a:rPr lang="en-GB" b="1">
                <a:latin typeface="Comic Sans MS" pitchFamily="66"/>
              </a:rPr>
              <a:t>How do we teach phonics?</a:t>
            </a:r>
          </a:p>
        </p:txBody>
      </p:sp>
      <p:sp>
        <p:nvSpPr>
          <p:cNvPr id="3" name="Content Placeholder 2">
            <a:extLst>
              <a:ext uri="{FF2B5EF4-FFF2-40B4-BE49-F238E27FC236}">
                <a16:creationId xmlns:a16="http://schemas.microsoft.com/office/drawing/2014/main" id="{B7C27D8F-6EFD-F407-9B77-2D21A3C7A226}"/>
              </a:ext>
            </a:extLst>
          </p:cNvPr>
          <p:cNvSpPr txBox="1">
            <a:spLocks noGrp="1"/>
          </p:cNvSpPr>
          <p:nvPr>
            <p:ph idx="1"/>
          </p:nvPr>
        </p:nvSpPr>
        <p:spPr>
          <a:xfrm>
            <a:off x="457200" y="1600200"/>
            <a:ext cx="8229600" cy="4525959"/>
          </a:xfrm>
        </p:spPr>
        <p:txBody>
          <a:bodyPr/>
          <a:lstStyle/>
          <a:p>
            <a:pPr marL="0" indent="0">
              <a:buNone/>
            </a:pPr>
            <a:r>
              <a:rPr lang="en-GB" dirty="0">
                <a:latin typeface="Comic Sans MS" panose="030F0702030302020204" pitchFamily="66" charset="0"/>
              </a:rPr>
              <a:t>Every day, children learn new sounds, and review previous sounds and words.</a:t>
            </a:r>
          </a:p>
          <a:p>
            <a:pPr marL="0" indent="0">
              <a:buNone/>
            </a:pPr>
            <a:r>
              <a:rPr lang="en-GB" dirty="0">
                <a:latin typeface="Comic Sans MS" panose="030F0702030302020204" pitchFamily="66" charset="0"/>
              </a:rPr>
              <a:t>They apply what they’ve been taught by reading words containing the sounds they know in matched decodable books and other </a:t>
            </a:r>
            <a:r>
              <a:rPr lang="en-GB" dirty="0" smtClean="0">
                <a:latin typeface="Comic Sans MS" panose="030F0702030302020204" pitchFamily="66" charset="0"/>
              </a:rPr>
              <a:t>texts. </a:t>
            </a:r>
            <a:endParaRPr lang="en-GB" dirty="0">
              <a:latin typeface="Comic Sans MS" panose="030F0702030302020204" pitchFamily="66" charset="0"/>
            </a:endParaRPr>
          </a:p>
          <a:p>
            <a:pPr lvl="0">
              <a:spcBef>
                <a:spcPts val="700"/>
              </a:spcBef>
            </a:pPr>
            <a:endParaRPr lang="en-GB" sz="2800" dirty="0" smtClean="0">
              <a:latin typeface="Comic Sans MS" pitchFamily="66"/>
            </a:endParaRPr>
          </a:p>
          <a:p>
            <a:pPr marL="0" lvl="0" indent="0">
              <a:spcBef>
                <a:spcPts val="700"/>
              </a:spcBef>
              <a:buNone/>
            </a:pPr>
            <a:endParaRPr lang="en-GB" sz="2800" dirty="0">
              <a:latin typeface="Comic Sans MS" pitchFamily="66"/>
            </a:endParaRPr>
          </a:p>
          <a:p>
            <a:pPr lvl="0">
              <a:spcBef>
                <a:spcPts val="700"/>
              </a:spcBef>
            </a:pPr>
            <a:endParaRPr lang="en-GB" sz="2800" dirty="0">
              <a:latin typeface="Comic Sans MS" pitchFamily="66"/>
            </a:endParaRPr>
          </a:p>
        </p:txBody>
      </p:sp>
      <p:pic>
        <p:nvPicPr>
          <p:cNvPr id="4" name="Recording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125" y="487506"/>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3DEF-F5DB-47E6-F31F-4FAE3FF3F472}"/>
              </a:ext>
            </a:extLst>
          </p:cNvPr>
          <p:cNvSpPr txBox="1">
            <a:spLocks noGrp="1"/>
          </p:cNvSpPr>
          <p:nvPr>
            <p:ph type="title"/>
          </p:nvPr>
        </p:nvSpPr>
        <p:spPr>
          <a:xfrm>
            <a:off x="457200" y="274640"/>
            <a:ext cx="8229600" cy="1143000"/>
          </a:xfrm>
        </p:spPr>
        <p:txBody>
          <a:bodyPr/>
          <a:lstStyle/>
          <a:p>
            <a:pPr lvl="0"/>
            <a:r>
              <a:rPr lang="en-GB" sz="4000" b="1" u="sng">
                <a:latin typeface="Comic Sans MS" pitchFamily="66"/>
              </a:rPr>
              <a:t>How can I help at home?</a:t>
            </a:r>
          </a:p>
        </p:txBody>
      </p:sp>
      <p:pic>
        <p:nvPicPr>
          <p:cNvPr id="3" name="Picture 2">
            <a:extLst>
              <a:ext uri="{FF2B5EF4-FFF2-40B4-BE49-F238E27FC236}">
                <a16:creationId xmlns:a16="http://schemas.microsoft.com/office/drawing/2014/main" id="{B0A5EE96-BEB5-6C45-C22D-5BDEE4051540}"/>
              </a:ext>
            </a:extLst>
          </p:cNvPr>
          <p:cNvPicPr>
            <a:picLocks noChangeAspect="1"/>
          </p:cNvPicPr>
          <p:nvPr/>
        </p:nvPicPr>
        <p:blipFill>
          <a:blip r:embed="rId4"/>
          <a:srcRect/>
          <a:stretch>
            <a:fillRect/>
          </a:stretch>
        </p:blipFill>
        <p:spPr>
          <a:xfrm>
            <a:off x="467541" y="1556793"/>
            <a:ext cx="8208916" cy="4922078"/>
          </a:xfrm>
          <a:prstGeom prst="rect">
            <a:avLst/>
          </a:prstGeom>
          <a:noFill/>
          <a:ln cap="flat">
            <a:noFill/>
          </a:ln>
        </p:spPr>
      </p:pic>
      <p:sp>
        <p:nvSpPr>
          <p:cNvPr id="4" name="Rectangle 3">
            <a:extLst>
              <a:ext uri="{FF2B5EF4-FFF2-40B4-BE49-F238E27FC236}">
                <a16:creationId xmlns:a16="http://schemas.microsoft.com/office/drawing/2014/main" id="{FD987769-555C-D5F1-EB53-E66122C53A7D}"/>
              </a:ext>
            </a:extLst>
          </p:cNvPr>
          <p:cNvSpPr/>
          <p:nvPr/>
        </p:nvSpPr>
        <p:spPr>
          <a:xfrm>
            <a:off x="467541" y="1556793"/>
            <a:ext cx="8208916" cy="50405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omic Sans MS" pitchFamily="66"/>
              </a:rPr>
              <a:t>Practice a mix of real and ‘alien words’</a:t>
            </a:r>
          </a:p>
        </p:txBody>
      </p:sp>
      <p:pic>
        <p:nvPicPr>
          <p:cNvPr id="5" name="Recording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9852" y="602458"/>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3">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4CA2-8A02-AADF-3C11-3D40FBA71631}"/>
              </a:ext>
            </a:extLst>
          </p:cNvPr>
          <p:cNvSpPr txBox="1">
            <a:spLocks noGrp="1"/>
          </p:cNvSpPr>
          <p:nvPr>
            <p:ph type="title"/>
          </p:nvPr>
        </p:nvSpPr>
        <p:spPr>
          <a:xfrm>
            <a:off x="457200" y="274640"/>
            <a:ext cx="8229600" cy="1143000"/>
          </a:xfrm>
        </p:spPr>
        <p:txBody>
          <a:bodyPr/>
          <a:lstStyle/>
          <a:p>
            <a:endParaRPr lang="en-US"/>
          </a:p>
        </p:txBody>
      </p:sp>
      <p:pic>
        <p:nvPicPr>
          <p:cNvPr id="6" name="Recording (12)">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327525" y="3619500"/>
            <a:ext cx="487363" cy="487363"/>
          </a:xfrm>
        </p:spPr>
      </p:pic>
      <p:pic>
        <p:nvPicPr>
          <p:cNvPr id="4" name="Picture 2">
            <a:extLst>
              <a:ext uri="{FF2B5EF4-FFF2-40B4-BE49-F238E27FC236}">
                <a16:creationId xmlns:a16="http://schemas.microsoft.com/office/drawing/2014/main" id="{F92481F6-E045-0852-A29D-20528525A45F}"/>
              </a:ext>
            </a:extLst>
          </p:cNvPr>
          <p:cNvPicPr>
            <a:picLocks noChangeAspect="1"/>
          </p:cNvPicPr>
          <p:nvPr/>
        </p:nvPicPr>
        <p:blipFill>
          <a:blip r:embed="rId5"/>
          <a:srcRect/>
          <a:stretch>
            <a:fillRect/>
          </a:stretch>
        </p:blipFill>
        <p:spPr>
          <a:xfrm>
            <a:off x="250725" y="274640"/>
            <a:ext cx="8640961" cy="6268596"/>
          </a:xfrm>
          <a:prstGeom prst="rect">
            <a:avLst/>
          </a:prstGeom>
          <a:noFill/>
          <a:ln cap="flat">
            <a:noFill/>
          </a:ln>
        </p:spPr>
      </p:pic>
      <p:sp>
        <p:nvSpPr>
          <p:cNvPr id="5" name="Rectangle 3">
            <a:extLst>
              <a:ext uri="{FF2B5EF4-FFF2-40B4-BE49-F238E27FC236}">
                <a16:creationId xmlns:a16="http://schemas.microsoft.com/office/drawing/2014/main" id="{4575AD62-5093-6EAB-FCB1-74FD08AEF5CA}"/>
              </a:ext>
            </a:extLst>
          </p:cNvPr>
          <p:cNvSpPr/>
          <p:nvPr/>
        </p:nvSpPr>
        <p:spPr>
          <a:xfrm>
            <a:off x="179515" y="188640"/>
            <a:ext cx="8136907" cy="7200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XCCW Joined 15a" pitchFamily="66"/>
              </a:rPr>
              <a:t>    </a:t>
            </a:r>
            <a:r>
              <a:rPr lang="en-GB" sz="3200" b="1" i="0" u="sng" strike="noStrike" kern="1200" cap="none" spc="0" baseline="0">
                <a:solidFill>
                  <a:srgbClr val="000000"/>
                </a:solidFill>
                <a:uFillTx/>
                <a:latin typeface="Comic Sans MS" pitchFamily="66"/>
              </a:rPr>
              <a:t>Examples of alien words</a:t>
            </a:r>
          </a:p>
        </p:txBody>
      </p:sp>
      <p:pic>
        <p:nvPicPr>
          <p:cNvPr id="7" name="Recording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3270" y="27464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602"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GB" dirty="0" smtClean="0"/>
              <a:t> </a:t>
            </a:r>
            <a:r>
              <a:rPr lang="en-GB" dirty="0" smtClean="0">
                <a:latin typeface="Comic Sans MS" panose="030F0702030302020204" pitchFamily="66" charset="0"/>
              </a:rPr>
              <a:t>Your child’s scores will be reported </a:t>
            </a:r>
            <a:r>
              <a:rPr lang="en-GB" dirty="0">
                <a:latin typeface="Comic Sans MS" panose="030F0702030302020204" pitchFamily="66" charset="0"/>
              </a:rPr>
              <a:t>to </a:t>
            </a:r>
            <a:r>
              <a:rPr lang="en-GB" dirty="0" smtClean="0">
                <a:latin typeface="Comic Sans MS" panose="030F0702030302020204" pitchFamily="66" charset="0"/>
              </a:rPr>
              <a:t>you </a:t>
            </a:r>
            <a:r>
              <a:rPr lang="en-GB" dirty="0">
                <a:latin typeface="Comic Sans MS" panose="030F0702030302020204" pitchFamily="66" charset="0"/>
              </a:rPr>
              <a:t>by the end of the summer term. This </a:t>
            </a:r>
            <a:r>
              <a:rPr lang="en-GB" dirty="0" smtClean="0">
                <a:latin typeface="Comic Sans MS" panose="030F0702030302020204" pitchFamily="66" charset="0"/>
              </a:rPr>
              <a:t>will </a:t>
            </a:r>
            <a:r>
              <a:rPr lang="en-GB" dirty="0">
                <a:latin typeface="Comic Sans MS" panose="030F0702030302020204" pitchFamily="66" charset="0"/>
              </a:rPr>
              <a:t>include whether or not </a:t>
            </a:r>
            <a:r>
              <a:rPr lang="en-GB" dirty="0" smtClean="0">
                <a:latin typeface="Comic Sans MS" panose="030F0702030302020204" pitchFamily="66" charset="0"/>
              </a:rPr>
              <a:t>your </a:t>
            </a:r>
            <a:r>
              <a:rPr lang="en-GB" dirty="0">
                <a:latin typeface="Comic Sans MS" panose="030F0702030302020204" pitchFamily="66" charset="0"/>
              </a:rPr>
              <a:t>child has met the expected standard to ensure </a:t>
            </a:r>
            <a:r>
              <a:rPr lang="en-GB" dirty="0" smtClean="0">
                <a:latin typeface="Comic Sans MS" panose="030F0702030302020204" pitchFamily="66" charset="0"/>
              </a:rPr>
              <a:t>you </a:t>
            </a:r>
            <a:r>
              <a:rPr lang="en-GB" dirty="0">
                <a:latin typeface="Comic Sans MS" panose="030F0702030302020204" pitchFamily="66" charset="0"/>
              </a:rPr>
              <a:t>are aware of </a:t>
            </a:r>
            <a:r>
              <a:rPr lang="en-GB" dirty="0" smtClean="0">
                <a:latin typeface="Comic Sans MS" panose="030F0702030302020204" pitchFamily="66" charset="0"/>
              </a:rPr>
              <a:t>your </a:t>
            </a:r>
            <a:r>
              <a:rPr lang="en-GB" dirty="0">
                <a:latin typeface="Comic Sans MS" panose="030F0702030302020204" pitchFamily="66" charset="0"/>
              </a:rPr>
              <a:t>child’s progress in developing phonics decoding skills. If </a:t>
            </a:r>
            <a:r>
              <a:rPr lang="en-GB" dirty="0" smtClean="0">
                <a:latin typeface="Comic Sans MS" panose="030F0702030302020204" pitchFamily="66" charset="0"/>
              </a:rPr>
              <a:t>your child has </a:t>
            </a:r>
            <a:r>
              <a:rPr lang="en-GB" dirty="0">
                <a:latin typeface="Comic Sans MS" panose="030F0702030302020204" pitchFamily="66" charset="0"/>
              </a:rPr>
              <a:t>not met the expected standard, </a:t>
            </a:r>
            <a:r>
              <a:rPr lang="en-GB" dirty="0" smtClean="0">
                <a:latin typeface="Comic Sans MS" panose="030F0702030302020204" pitchFamily="66" charset="0"/>
              </a:rPr>
              <a:t>there will be an outline of </a:t>
            </a:r>
            <a:r>
              <a:rPr lang="en-GB" dirty="0">
                <a:latin typeface="Comic Sans MS" panose="030F0702030302020204" pitchFamily="66" charset="0"/>
              </a:rPr>
              <a:t>the support that will be put in place to help </a:t>
            </a:r>
            <a:r>
              <a:rPr lang="en-GB" dirty="0" smtClean="0">
                <a:latin typeface="Comic Sans MS" panose="030F0702030302020204" pitchFamily="66" charset="0"/>
              </a:rPr>
              <a:t>your child </a:t>
            </a:r>
            <a:r>
              <a:rPr lang="en-GB" dirty="0">
                <a:latin typeface="Comic Sans MS" panose="030F0702030302020204" pitchFamily="66" charset="0"/>
              </a:rPr>
              <a:t>progress.</a:t>
            </a:r>
          </a:p>
        </p:txBody>
      </p:sp>
      <p:pic>
        <p:nvPicPr>
          <p:cNvPr id="4" name="Recording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51815" y="524452"/>
            <a:ext cx="487363" cy="487363"/>
          </a:xfrm>
          <a:prstGeom prst="rect">
            <a:avLst/>
          </a:prstGeom>
        </p:spPr>
      </p:pic>
    </p:spTree>
    <p:extLst>
      <p:ext uri="{BB962C8B-B14F-4D97-AF65-F5344CB8AC3E}">
        <p14:creationId xmlns:p14="http://schemas.microsoft.com/office/powerpoint/2010/main" val="2998766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C056-E8C6-BCD8-DE5F-FF38C708F0F8}"/>
              </a:ext>
            </a:extLst>
          </p:cNvPr>
          <p:cNvSpPr txBox="1">
            <a:spLocks noGrp="1"/>
          </p:cNvSpPr>
          <p:nvPr>
            <p:ph type="title"/>
          </p:nvPr>
        </p:nvSpPr>
        <p:spPr>
          <a:xfrm>
            <a:off x="457200" y="274640"/>
            <a:ext cx="8229600" cy="1143000"/>
          </a:xfrm>
        </p:spPr>
        <p:txBody>
          <a:bodyPr/>
          <a:lstStyle/>
          <a:p>
            <a:pPr lvl="0"/>
            <a:r>
              <a:rPr lang="en-GB" sz="3600" b="1">
                <a:latin typeface="Comic Sans MS" pitchFamily="66"/>
              </a:rPr>
              <a:t>What is the phonics screening check?</a:t>
            </a:r>
          </a:p>
        </p:txBody>
      </p:sp>
      <p:sp>
        <p:nvSpPr>
          <p:cNvPr id="3" name="Content Placeholder 2">
            <a:extLst>
              <a:ext uri="{FF2B5EF4-FFF2-40B4-BE49-F238E27FC236}">
                <a16:creationId xmlns:a16="http://schemas.microsoft.com/office/drawing/2014/main" id="{7FE4D0F4-68D2-630F-6BD6-E10284914720}"/>
              </a:ext>
            </a:extLst>
          </p:cNvPr>
          <p:cNvSpPr txBox="1">
            <a:spLocks noGrp="1"/>
          </p:cNvSpPr>
          <p:nvPr>
            <p:ph idx="1"/>
          </p:nvPr>
        </p:nvSpPr>
        <p:spPr>
          <a:xfrm>
            <a:off x="395532" y="1556793"/>
            <a:ext cx="8229600" cy="4525959"/>
          </a:xfrm>
        </p:spPr>
        <p:txBody>
          <a:bodyPr/>
          <a:lstStyle/>
          <a:p>
            <a:pPr marL="0" lvl="0" indent="0">
              <a:spcBef>
                <a:spcPts val="500"/>
              </a:spcBef>
              <a:buNone/>
            </a:pPr>
            <a:r>
              <a:rPr lang="en-GB" sz="2400">
                <a:latin typeface="Comic Sans MS" pitchFamily="66"/>
              </a:rPr>
              <a:t>The phonics screening check is a short assessment to check if individual children have learnt phonic decoding to an appropriate standard. This is one way the children learn to read.</a:t>
            </a:r>
          </a:p>
          <a:p>
            <a:pPr marL="0" lvl="0" indent="0">
              <a:spcBef>
                <a:spcPts val="500"/>
              </a:spcBef>
              <a:buNone/>
            </a:pPr>
            <a:endParaRPr lang="en-GB" sz="2400">
              <a:latin typeface="Comic Sans MS" pitchFamily="66"/>
            </a:endParaRPr>
          </a:p>
          <a:p>
            <a:pPr marL="0" lvl="0" indent="0">
              <a:spcBef>
                <a:spcPts val="500"/>
              </a:spcBef>
              <a:buNone/>
            </a:pPr>
            <a:r>
              <a:rPr lang="en-GB" sz="2400">
                <a:latin typeface="Comic Sans MS" pitchFamily="66"/>
              </a:rPr>
              <a:t>The check consists of 40 words, 20 real words and 20 pseudo-words that your child will be asked to read one-to-one with a teacher. </a:t>
            </a:r>
          </a:p>
          <a:p>
            <a:pPr marL="0" lvl="0" indent="0">
              <a:spcBef>
                <a:spcPts val="500"/>
              </a:spcBef>
              <a:buNone/>
            </a:pPr>
            <a:endParaRPr lang="en-GB" sz="2400">
              <a:latin typeface="Comic Sans MS" pitchFamily="66"/>
            </a:endParaRPr>
          </a:p>
          <a:p>
            <a:pPr marL="0" lvl="0" indent="0">
              <a:spcBef>
                <a:spcPts val="500"/>
              </a:spcBef>
              <a:buNone/>
            </a:pPr>
            <a:r>
              <a:rPr lang="en-GB" sz="2400">
                <a:latin typeface="Comic Sans MS" pitchFamily="66"/>
              </a:rPr>
              <a:t>It helps to identify the children who need extra help so they are given support by their school to improve their reading skills. </a:t>
            </a:r>
          </a:p>
        </p:txBody>
      </p:sp>
      <p:pic>
        <p:nvPicPr>
          <p:cNvPr id="4" name="Recording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358777"/>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F7DC-AFE0-81DE-8C14-1D654A6DAD87}"/>
              </a:ext>
            </a:extLst>
          </p:cNvPr>
          <p:cNvSpPr txBox="1">
            <a:spLocks noGrp="1"/>
          </p:cNvSpPr>
          <p:nvPr>
            <p:ph type="title"/>
          </p:nvPr>
        </p:nvSpPr>
        <p:spPr>
          <a:xfrm>
            <a:off x="457200" y="44622"/>
            <a:ext cx="8229600" cy="1143000"/>
          </a:xfrm>
        </p:spPr>
        <p:txBody>
          <a:bodyPr/>
          <a:lstStyle/>
          <a:p>
            <a:pPr lvl="0"/>
            <a:r>
              <a:rPr lang="en-GB" b="1">
                <a:latin typeface="Comic Sans MS" pitchFamily="66"/>
              </a:rPr>
              <a:t>Who is it for? </a:t>
            </a:r>
          </a:p>
        </p:txBody>
      </p:sp>
      <p:sp>
        <p:nvSpPr>
          <p:cNvPr id="3" name="Content Placeholder 2">
            <a:extLst>
              <a:ext uri="{FF2B5EF4-FFF2-40B4-BE49-F238E27FC236}">
                <a16:creationId xmlns:a16="http://schemas.microsoft.com/office/drawing/2014/main" id="{88C776AD-1D55-9974-5E78-3BE3971E5887}"/>
              </a:ext>
            </a:extLst>
          </p:cNvPr>
          <p:cNvSpPr txBox="1">
            <a:spLocks noGrp="1"/>
          </p:cNvSpPr>
          <p:nvPr>
            <p:ph idx="1"/>
          </p:nvPr>
        </p:nvSpPr>
        <p:spPr>
          <a:xfrm>
            <a:off x="251524" y="919264"/>
            <a:ext cx="8640961" cy="4525959"/>
          </a:xfrm>
        </p:spPr>
        <p:txBody>
          <a:bodyPr/>
          <a:lstStyle/>
          <a:p>
            <a:pPr marL="0" lvl="0" indent="0">
              <a:spcBef>
                <a:spcPts val="600"/>
              </a:spcBef>
              <a:buNone/>
            </a:pPr>
            <a:r>
              <a:rPr lang="en-GB" sz="2400">
                <a:latin typeface="Comic Sans MS" pitchFamily="66"/>
              </a:rPr>
              <a:t>The screening check is for all Year 1 pupils and children in Year 2 who previously did not meet the standard of the check in Year 1. </a:t>
            </a:r>
          </a:p>
          <a:p>
            <a:pPr marL="0" lvl="0" indent="0">
              <a:spcBef>
                <a:spcPts val="600"/>
              </a:spcBef>
              <a:buNone/>
            </a:pPr>
            <a:endParaRPr lang="en-GB" sz="2400">
              <a:latin typeface="Comic Sans MS" pitchFamily="66"/>
            </a:endParaRPr>
          </a:p>
          <a:p>
            <a:pPr marL="0" lvl="0" indent="0">
              <a:spcBef>
                <a:spcPts val="600"/>
              </a:spcBef>
              <a:buNone/>
            </a:pPr>
            <a:r>
              <a:rPr lang="en-GB" sz="2400" b="1" u="sng">
                <a:latin typeface="Comic Sans MS" pitchFamily="66"/>
              </a:rPr>
              <a:t>Is it compulsory? </a:t>
            </a:r>
          </a:p>
          <a:p>
            <a:pPr marL="0" lvl="0" indent="0">
              <a:spcBef>
                <a:spcPts val="600"/>
              </a:spcBef>
              <a:buNone/>
            </a:pPr>
            <a:r>
              <a:rPr lang="en-GB" sz="2400">
                <a:latin typeface="Comic Sans MS" pitchFamily="66"/>
              </a:rPr>
              <a:t>It is a statutory requirement for all schools to carry out the screening check. </a:t>
            </a:r>
          </a:p>
          <a:p>
            <a:pPr marL="0" lvl="0" indent="0">
              <a:spcBef>
                <a:spcPts val="600"/>
              </a:spcBef>
              <a:buNone/>
            </a:pPr>
            <a:endParaRPr lang="en-GB" sz="2400">
              <a:latin typeface="Comic Sans MS" pitchFamily="66"/>
            </a:endParaRPr>
          </a:p>
          <a:p>
            <a:pPr marL="0" lvl="0" indent="0">
              <a:spcBef>
                <a:spcPts val="600"/>
              </a:spcBef>
              <a:buNone/>
            </a:pPr>
            <a:r>
              <a:rPr lang="en-GB" sz="2400" b="1" u="sng">
                <a:latin typeface="Comic Sans MS" pitchFamily="66"/>
              </a:rPr>
              <a:t>Do children with Special Education Needs have to take the screening check?</a:t>
            </a:r>
            <a:r>
              <a:rPr lang="en-GB" sz="2400">
                <a:latin typeface="Comic Sans MS" pitchFamily="66"/>
              </a:rPr>
              <a:t> </a:t>
            </a:r>
          </a:p>
          <a:p>
            <a:pPr marL="0" lvl="0" indent="0">
              <a:spcBef>
                <a:spcPts val="600"/>
              </a:spcBef>
              <a:buNone/>
            </a:pPr>
            <a:r>
              <a:rPr lang="en-GB" sz="2400">
                <a:latin typeface="Comic Sans MS" pitchFamily="66"/>
              </a:rPr>
              <a:t>It should be taken by as many children as possible, and the Government have worked closely with SEN specialists to make this happen.</a:t>
            </a:r>
          </a:p>
        </p:txBody>
      </p:sp>
      <p:pic>
        <p:nvPicPr>
          <p:cNvPr id="4" name="Recording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96398" y="238262"/>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BF7F-3A7D-B9CA-D116-259E29B1B731}"/>
              </a:ext>
            </a:extLst>
          </p:cNvPr>
          <p:cNvSpPr txBox="1">
            <a:spLocks noGrp="1"/>
          </p:cNvSpPr>
          <p:nvPr>
            <p:ph type="title"/>
          </p:nvPr>
        </p:nvSpPr>
        <p:spPr>
          <a:xfrm>
            <a:off x="457200" y="274640"/>
            <a:ext cx="8229600" cy="1143000"/>
          </a:xfrm>
        </p:spPr>
        <p:txBody>
          <a:bodyPr/>
          <a:lstStyle/>
          <a:p>
            <a:pPr lvl="0"/>
            <a:r>
              <a:rPr lang="en-GB" sz="4000" b="1">
                <a:latin typeface="Comic Sans MS" pitchFamily="66"/>
              </a:rPr>
              <a:t>When does the Phonics Check happen?</a:t>
            </a:r>
          </a:p>
        </p:txBody>
      </p:sp>
      <p:sp>
        <p:nvSpPr>
          <p:cNvPr id="3" name="Content Placeholder 2">
            <a:extLst>
              <a:ext uri="{FF2B5EF4-FFF2-40B4-BE49-F238E27FC236}">
                <a16:creationId xmlns:a16="http://schemas.microsoft.com/office/drawing/2014/main" id="{984FB01A-8071-E50C-9AD2-146445AEA25E}"/>
              </a:ext>
            </a:extLst>
          </p:cNvPr>
          <p:cNvSpPr txBox="1">
            <a:spLocks noGrp="1"/>
          </p:cNvSpPr>
          <p:nvPr>
            <p:ph idx="1"/>
          </p:nvPr>
        </p:nvSpPr>
        <p:spPr>
          <a:xfrm>
            <a:off x="457200" y="2085106"/>
            <a:ext cx="8229600" cy="4525959"/>
          </a:xfrm>
        </p:spPr>
        <p:txBody>
          <a:bodyPr/>
          <a:lstStyle/>
          <a:p>
            <a:pPr marL="0" lvl="0" indent="0" algn="ctr">
              <a:spcBef>
                <a:spcPts val="700"/>
              </a:spcBef>
              <a:buNone/>
            </a:pPr>
            <a:r>
              <a:rPr lang="en-GB" sz="2800" dirty="0">
                <a:latin typeface="Comic Sans MS" pitchFamily="66"/>
              </a:rPr>
              <a:t>The phonics screening check takes place in June of each year.</a:t>
            </a:r>
          </a:p>
          <a:p>
            <a:pPr marL="0" lvl="0" indent="0" algn="ctr">
              <a:spcBef>
                <a:spcPts val="700"/>
              </a:spcBef>
              <a:buNone/>
            </a:pPr>
            <a:endParaRPr lang="en-GB" sz="2800" dirty="0">
              <a:latin typeface="Comic Sans MS" pitchFamily="66"/>
            </a:endParaRPr>
          </a:p>
          <a:p>
            <a:pPr marL="0" lvl="0" indent="0" algn="ctr">
              <a:spcBef>
                <a:spcPts val="700"/>
              </a:spcBef>
              <a:buNone/>
            </a:pPr>
            <a:r>
              <a:rPr lang="en-GB" sz="2800" dirty="0">
                <a:latin typeface="Comic Sans MS" pitchFamily="66"/>
              </a:rPr>
              <a:t>This year, the screening checks begin </a:t>
            </a:r>
            <a:r>
              <a:rPr lang="en-GB" sz="2800" dirty="0" smtClean="0">
                <a:latin typeface="Comic Sans MS" pitchFamily="66"/>
              </a:rPr>
              <a:t>on</a:t>
            </a:r>
          </a:p>
          <a:p>
            <a:pPr marL="0" lvl="0" indent="0" algn="ctr">
              <a:spcBef>
                <a:spcPts val="700"/>
              </a:spcBef>
              <a:buNone/>
            </a:pPr>
            <a:r>
              <a:rPr lang="en-GB" sz="2800" b="1" u="sng" dirty="0" smtClean="0">
                <a:latin typeface="Comic Sans MS" pitchFamily="66"/>
              </a:rPr>
              <a:t>Monday 12</a:t>
            </a:r>
            <a:r>
              <a:rPr lang="en-GB" sz="2800" b="1" u="sng" baseline="30000" dirty="0" smtClean="0">
                <a:latin typeface="Comic Sans MS" pitchFamily="66"/>
              </a:rPr>
              <a:t>th</a:t>
            </a:r>
            <a:r>
              <a:rPr lang="en-GB" sz="2800" b="1" u="sng" dirty="0" smtClean="0">
                <a:latin typeface="Comic Sans MS" pitchFamily="66"/>
              </a:rPr>
              <a:t> June 2023.</a:t>
            </a:r>
            <a:endParaRPr lang="en-GB" sz="2800" b="1" u="sng" dirty="0">
              <a:latin typeface="Comic Sans MS" pitchFamily="66"/>
            </a:endParaRPr>
          </a:p>
          <a:p>
            <a:pPr marL="0" lvl="0" indent="0" algn="ctr">
              <a:spcBef>
                <a:spcPts val="700"/>
              </a:spcBef>
              <a:buNone/>
            </a:pPr>
            <a:endParaRPr lang="en-GB" sz="2800" b="1" u="sng" dirty="0">
              <a:latin typeface="XCCW Joined 15a" pitchFamily="66"/>
            </a:endParaRPr>
          </a:p>
          <a:p>
            <a:pPr marL="0" lvl="0" indent="0">
              <a:spcBef>
                <a:spcPts val="700"/>
              </a:spcBef>
              <a:buNone/>
            </a:pPr>
            <a:endParaRPr lang="en-GB" sz="2800" u="sng" dirty="0">
              <a:latin typeface="XCCW Joined 15a" pitchFamily="66"/>
            </a:endParaRPr>
          </a:p>
        </p:txBody>
      </p:sp>
      <p:pic>
        <p:nvPicPr>
          <p:cNvPr id="4" name="Recording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3518" y="27464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88BE-13FA-BB60-09F0-AF0218C9B327}"/>
              </a:ext>
            </a:extLst>
          </p:cNvPr>
          <p:cNvSpPr txBox="1">
            <a:spLocks noGrp="1"/>
          </p:cNvSpPr>
          <p:nvPr>
            <p:ph type="title"/>
          </p:nvPr>
        </p:nvSpPr>
        <p:spPr>
          <a:xfrm>
            <a:off x="457200" y="274640"/>
            <a:ext cx="8229600" cy="1143000"/>
          </a:xfrm>
        </p:spPr>
        <p:txBody>
          <a:bodyPr/>
          <a:lstStyle/>
          <a:p>
            <a:pPr lvl="0"/>
            <a:r>
              <a:rPr lang="en-GB" sz="4000" b="1">
                <a:latin typeface="Comic Sans MS" pitchFamily="66"/>
              </a:rPr>
              <a:t>How is the check structured? </a:t>
            </a:r>
          </a:p>
        </p:txBody>
      </p:sp>
      <p:sp>
        <p:nvSpPr>
          <p:cNvPr id="3" name="Content Placeholder 2">
            <a:extLst>
              <a:ext uri="{FF2B5EF4-FFF2-40B4-BE49-F238E27FC236}">
                <a16:creationId xmlns:a16="http://schemas.microsoft.com/office/drawing/2014/main" id="{ED18312A-405E-2918-2D75-7E6E1D5A4F66}"/>
              </a:ext>
            </a:extLst>
          </p:cNvPr>
          <p:cNvSpPr txBox="1">
            <a:spLocks noGrp="1"/>
          </p:cNvSpPr>
          <p:nvPr>
            <p:ph idx="1"/>
          </p:nvPr>
        </p:nvSpPr>
        <p:spPr>
          <a:xfrm>
            <a:off x="457200" y="1219196"/>
            <a:ext cx="8229600" cy="4906963"/>
          </a:xfrm>
        </p:spPr>
        <p:txBody>
          <a:bodyPr/>
          <a:lstStyle/>
          <a:p>
            <a:pPr marL="0" lvl="0" indent="0">
              <a:spcBef>
                <a:spcPts val="600"/>
              </a:spcBef>
              <a:buNone/>
            </a:pPr>
            <a:r>
              <a:rPr lang="en-GB" sz="2000">
                <a:latin typeface="Comic Sans MS" pitchFamily="66"/>
              </a:rPr>
              <a:t>It will be a short, simple screening check to make sure that all children have grasped basic phonic skills. </a:t>
            </a:r>
          </a:p>
          <a:p>
            <a:pPr marL="0" lvl="0" indent="0">
              <a:spcBef>
                <a:spcPts val="600"/>
              </a:spcBef>
              <a:buNone/>
            </a:pPr>
            <a:endParaRPr lang="en-GB" sz="2000">
              <a:latin typeface="Comic Sans MS" pitchFamily="66"/>
            </a:endParaRPr>
          </a:p>
          <a:p>
            <a:pPr marL="0" lvl="0" indent="0">
              <a:spcBef>
                <a:spcPts val="600"/>
              </a:spcBef>
              <a:buNone/>
            </a:pPr>
            <a:r>
              <a:rPr lang="en-GB" sz="2000">
                <a:latin typeface="Comic Sans MS" pitchFamily="66"/>
              </a:rPr>
              <a:t>It is made up of a list of 40 words and non-words, which a child will read one-to-one with a teacher. Half of the words cover phonic skills which tend to be covered in Reception, and half of the words are based on Year 1 phonic skills. </a:t>
            </a:r>
          </a:p>
          <a:p>
            <a:pPr marL="0" lvl="0" indent="0">
              <a:spcBef>
                <a:spcPts val="600"/>
              </a:spcBef>
              <a:buNone/>
            </a:pPr>
            <a:endParaRPr lang="en-GB" sz="2000">
              <a:latin typeface="Comic Sans MS" pitchFamily="66"/>
            </a:endParaRPr>
          </a:p>
          <a:p>
            <a:pPr marL="0" lvl="0" indent="0">
              <a:lnSpc>
                <a:spcPct val="90000"/>
              </a:lnSpc>
              <a:spcBef>
                <a:spcPts val="600"/>
              </a:spcBef>
              <a:buNone/>
            </a:pPr>
            <a:r>
              <a:rPr lang="en-GB" sz="2000">
                <a:latin typeface="Comic Sans MS" pitchFamily="66"/>
              </a:rPr>
              <a:t>The check will contain a mix of real words and ‘alien words’ (nonsense words). Your child will be told before the check that there will be alien words that he or she has not seen before. </a:t>
            </a:r>
          </a:p>
          <a:p>
            <a:pPr marL="0" lvl="0" indent="0">
              <a:lnSpc>
                <a:spcPct val="90000"/>
              </a:lnSpc>
              <a:spcBef>
                <a:spcPts val="600"/>
              </a:spcBef>
              <a:buNone/>
            </a:pPr>
            <a:endParaRPr lang="en-GB" sz="2000">
              <a:latin typeface="Comic Sans MS" pitchFamily="66"/>
            </a:endParaRPr>
          </a:p>
          <a:p>
            <a:pPr marL="0" lvl="0" indent="0">
              <a:lnSpc>
                <a:spcPct val="90000"/>
              </a:lnSpc>
              <a:spcBef>
                <a:spcPts val="600"/>
              </a:spcBef>
              <a:buNone/>
            </a:pPr>
            <a:r>
              <a:rPr lang="en-GB" sz="2000">
                <a:latin typeface="Comic Sans MS" pitchFamily="66"/>
              </a:rPr>
              <a:t>We use ‘alien words’ when we teach phonics, so your child should be know what to look out for.</a:t>
            </a:r>
          </a:p>
          <a:p>
            <a:pPr marL="0" lvl="0" indent="0">
              <a:spcBef>
                <a:spcPts val="600"/>
              </a:spcBef>
              <a:buNone/>
            </a:pPr>
            <a:endParaRPr lang="en-GB" sz="2000">
              <a:latin typeface="Comic Sans MS" pitchFamily="66"/>
            </a:endParaRPr>
          </a:p>
        </p:txBody>
      </p:sp>
      <p:pic>
        <p:nvPicPr>
          <p:cNvPr id="4" name="Recording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274" y="503237"/>
            <a:ext cx="455324"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E9D40DB-0D1D-EF43-B7F7-44A273721902}"/>
              </a:ext>
            </a:extLst>
          </p:cNvPr>
          <p:cNvPicPr>
            <a:picLocks noChangeAspect="1"/>
          </p:cNvPicPr>
          <p:nvPr/>
        </p:nvPicPr>
        <p:blipFill>
          <a:blip r:embed="rId4"/>
          <a:srcRect/>
          <a:stretch>
            <a:fillRect/>
          </a:stretch>
        </p:blipFill>
        <p:spPr>
          <a:xfrm>
            <a:off x="785487" y="188101"/>
            <a:ext cx="5112565" cy="6227256"/>
          </a:xfrm>
          <a:prstGeom prst="rect">
            <a:avLst/>
          </a:prstGeom>
          <a:noFill/>
          <a:ln cap="flat">
            <a:noFill/>
          </a:ln>
        </p:spPr>
      </p:pic>
      <p:sp>
        <p:nvSpPr>
          <p:cNvPr id="3" name="Rectangle 3">
            <a:extLst>
              <a:ext uri="{FF2B5EF4-FFF2-40B4-BE49-F238E27FC236}">
                <a16:creationId xmlns:a16="http://schemas.microsoft.com/office/drawing/2014/main" id="{6946F2B2-12E9-899B-0E97-DCB755860F26}"/>
              </a:ext>
            </a:extLst>
          </p:cNvPr>
          <p:cNvSpPr/>
          <p:nvPr/>
        </p:nvSpPr>
        <p:spPr>
          <a:xfrm>
            <a:off x="785487" y="0"/>
            <a:ext cx="2628296" cy="62068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3">
            <a:extLst>
              <a:ext uri="{FF2B5EF4-FFF2-40B4-BE49-F238E27FC236}">
                <a16:creationId xmlns:a16="http://schemas.microsoft.com/office/drawing/2014/main" id="{4360CDB7-FD90-0459-2F4C-BB8CEF62C018}"/>
              </a:ext>
            </a:extLst>
          </p:cNvPr>
          <p:cNvSpPr/>
          <p:nvPr/>
        </p:nvSpPr>
        <p:spPr>
          <a:xfrm>
            <a:off x="6194069" y="79114"/>
            <a:ext cx="2396834" cy="427296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omic Sans MS" pitchFamily="66"/>
              </a:rPr>
              <a:t>Sample materials are available on the education.gov.uk website. </a:t>
            </a:r>
            <a:r>
              <a:rPr lang="en-GB" sz="2000" dirty="0" smtClean="0">
                <a:solidFill>
                  <a:srgbClr val="000000"/>
                </a:solidFill>
                <a:latin typeface="Comic Sans MS" pitchFamily="66"/>
              </a:rPr>
              <a:t>Here are some</a:t>
            </a:r>
            <a:r>
              <a:rPr lang="en-GB" sz="2000" b="0" i="0" u="none" strike="noStrike" kern="1200" cap="none" spc="0" baseline="0" dirty="0" smtClean="0">
                <a:solidFill>
                  <a:srgbClr val="000000"/>
                </a:solidFill>
                <a:uFillTx/>
                <a:latin typeface="Comic Sans MS" pitchFamily="66"/>
              </a:rPr>
              <a:t>  examples </a:t>
            </a:r>
            <a:r>
              <a:rPr lang="en-GB" sz="2000" b="0" i="0" u="none" strike="noStrike" kern="1200" cap="none" spc="0" baseline="0" dirty="0">
                <a:solidFill>
                  <a:srgbClr val="000000"/>
                </a:solidFill>
                <a:uFillTx/>
                <a:latin typeface="Comic Sans MS" pitchFamily="66"/>
              </a:rPr>
              <a:t>from the </a:t>
            </a:r>
            <a:r>
              <a:rPr lang="en-GB" sz="2000" b="0" i="0" u="none" strike="noStrike" kern="1200" cap="none" spc="0" baseline="0" dirty="0" smtClean="0">
                <a:solidFill>
                  <a:srgbClr val="000000"/>
                </a:solidFill>
                <a:uFillTx/>
                <a:latin typeface="Comic Sans MS" pitchFamily="66"/>
              </a:rPr>
              <a:t>2019 </a:t>
            </a:r>
            <a:r>
              <a:rPr lang="en-GB" sz="2000" b="0" i="0" u="none" strike="noStrike" kern="1200" cap="none" spc="0" baseline="0" dirty="0">
                <a:solidFill>
                  <a:srgbClr val="000000"/>
                </a:solidFill>
                <a:uFillTx/>
                <a:latin typeface="Comic Sans MS" pitchFamily="66"/>
              </a:rPr>
              <a:t>Phonics Screening Test. </a:t>
            </a:r>
          </a:p>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omic Sans MS" pitchFamily="66"/>
              </a:rPr>
              <a:t>All papers from previous years are online.</a:t>
            </a:r>
          </a:p>
        </p:txBody>
      </p:sp>
      <p:pic>
        <p:nvPicPr>
          <p:cNvPr id="5" name="Picture 4"/>
          <p:cNvPicPr>
            <a:picLocks noChangeAspect="1"/>
          </p:cNvPicPr>
          <p:nvPr/>
        </p:nvPicPr>
        <p:blipFill>
          <a:blip r:embed="rId5"/>
          <a:stretch>
            <a:fillRect/>
          </a:stretch>
        </p:blipFill>
        <p:spPr>
          <a:xfrm>
            <a:off x="3216125" y="79114"/>
            <a:ext cx="2879585" cy="3645334"/>
          </a:xfrm>
          <a:prstGeom prst="rect">
            <a:avLst/>
          </a:prstGeom>
        </p:spPr>
      </p:pic>
      <p:pic>
        <p:nvPicPr>
          <p:cNvPr id="6" name="Picture 5"/>
          <p:cNvPicPr>
            <a:picLocks noChangeAspect="1"/>
          </p:cNvPicPr>
          <p:nvPr/>
        </p:nvPicPr>
        <p:blipFill>
          <a:blip r:embed="rId6"/>
          <a:stretch>
            <a:fillRect/>
          </a:stretch>
        </p:blipFill>
        <p:spPr>
          <a:xfrm>
            <a:off x="808577" y="1031008"/>
            <a:ext cx="2521527" cy="3550228"/>
          </a:xfrm>
          <a:prstGeom prst="rect">
            <a:avLst/>
          </a:prstGeom>
        </p:spPr>
      </p:pic>
      <p:pic>
        <p:nvPicPr>
          <p:cNvPr id="7" name="Picture 6"/>
          <p:cNvPicPr>
            <a:picLocks noChangeAspect="1"/>
          </p:cNvPicPr>
          <p:nvPr/>
        </p:nvPicPr>
        <p:blipFill>
          <a:blip r:embed="rId7"/>
          <a:stretch>
            <a:fillRect/>
          </a:stretch>
        </p:blipFill>
        <p:spPr>
          <a:xfrm>
            <a:off x="3330104" y="3611562"/>
            <a:ext cx="2430637" cy="3094038"/>
          </a:xfrm>
          <a:prstGeom prst="rect">
            <a:avLst/>
          </a:prstGeom>
        </p:spPr>
      </p:pic>
      <p:pic>
        <p:nvPicPr>
          <p:cNvPr id="8" name="Recording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0115" y="188101"/>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7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0501-953D-5BC9-FD68-4BE4EA67338B}"/>
              </a:ext>
            </a:extLst>
          </p:cNvPr>
          <p:cNvSpPr txBox="1">
            <a:spLocks noGrp="1"/>
          </p:cNvSpPr>
          <p:nvPr>
            <p:ph type="title"/>
          </p:nvPr>
        </p:nvSpPr>
        <p:spPr>
          <a:xfrm>
            <a:off x="457200" y="476667"/>
            <a:ext cx="8229600" cy="1143000"/>
          </a:xfrm>
        </p:spPr>
        <p:txBody>
          <a:bodyPr/>
          <a:lstStyle/>
          <a:p>
            <a:pPr lvl="0"/>
            <a:r>
              <a:rPr lang="en-GB" sz="3600">
                <a:latin typeface="Comic Sans MS" pitchFamily="66"/>
              </a:rPr>
              <a:t>What skills do children need to meet the standard of the phonics screening check? </a:t>
            </a:r>
            <a:endParaRPr lang="en-GB" sz="4000">
              <a:latin typeface="Comic Sans MS" pitchFamily="66"/>
            </a:endParaRPr>
          </a:p>
        </p:txBody>
      </p:sp>
      <p:sp>
        <p:nvSpPr>
          <p:cNvPr id="3" name="Content Placeholder 2">
            <a:extLst>
              <a:ext uri="{FF2B5EF4-FFF2-40B4-BE49-F238E27FC236}">
                <a16:creationId xmlns:a16="http://schemas.microsoft.com/office/drawing/2014/main" id="{E35D888B-95DC-74D8-99C7-73F58E18C80B}"/>
              </a:ext>
            </a:extLst>
          </p:cNvPr>
          <p:cNvSpPr txBox="1">
            <a:spLocks noGrp="1"/>
          </p:cNvSpPr>
          <p:nvPr>
            <p:ph idx="1"/>
          </p:nvPr>
        </p:nvSpPr>
        <p:spPr>
          <a:xfrm>
            <a:off x="457200" y="2132856"/>
            <a:ext cx="8229600" cy="4525959"/>
          </a:xfrm>
        </p:spPr>
        <p:txBody>
          <a:bodyPr/>
          <a:lstStyle/>
          <a:p>
            <a:pPr marL="0" lvl="0" indent="0">
              <a:spcBef>
                <a:spcPts val="500"/>
              </a:spcBef>
              <a:buNone/>
            </a:pPr>
            <a:r>
              <a:rPr lang="en-GB" sz="2000">
                <a:latin typeface="Comic Sans MS" pitchFamily="66"/>
              </a:rPr>
              <a:t>All children need to be able to identify sounds associated with different letters, and letter combinations, and then blend these sounds together to correctly say the word on the page. </a:t>
            </a:r>
          </a:p>
          <a:p>
            <a:pPr lvl="0">
              <a:spcBef>
                <a:spcPts val="500"/>
              </a:spcBef>
            </a:pPr>
            <a:endParaRPr lang="en-GB" sz="2000">
              <a:latin typeface="Comic Sans MS" pitchFamily="66"/>
            </a:endParaRPr>
          </a:p>
          <a:p>
            <a:pPr marL="0" lvl="0" indent="0">
              <a:spcBef>
                <a:spcPts val="500"/>
              </a:spcBef>
              <a:buNone/>
            </a:pPr>
            <a:r>
              <a:rPr lang="en-GB" sz="2000">
                <a:latin typeface="Comic Sans MS" pitchFamily="66"/>
              </a:rPr>
              <a:t>The same skill is needed whether the word is a real word or a non-word. The words gradually get harder through the check as the combinations of letters become more complicated. </a:t>
            </a:r>
          </a:p>
          <a:p>
            <a:pPr marL="0" lvl="0" indent="0">
              <a:spcBef>
                <a:spcPts val="500"/>
              </a:spcBef>
              <a:buNone/>
            </a:pPr>
            <a:endParaRPr lang="en-GB" sz="2000">
              <a:latin typeface="Comic Sans MS" pitchFamily="66"/>
            </a:endParaRPr>
          </a:p>
          <a:p>
            <a:pPr marL="0" lvl="0" indent="0">
              <a:spcBef>
                <a:spcPts val="500"/>
              </a:spcBef>
              <a:buNone/>
            </a:pPr>
            <a:r>
              <a:rPr lang="en-GB" sz="2000">
                <a:latin typeface="Comic Sans MS" pitchFamily="66"/>
              </a:rPr>
              <a:t>Children will also need to recognise ‘alternative’ sounds in real words, such as ‘y’ in the word happy having the pronunciation ‘e’.</a:t>
            </a:r>
          </a:p>
        </p:txBody>
      </p:sp>
      <p:pic>
        <p:nvPicPr>
          <p:cNvPr id="4" name="Recording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3518" y="23298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4A6623E-8EA9-119C-6BA6-7561722003B9}"/>
              </a:ext>
            </a:extLst>
          </p:cNvPr>
          <p:cNvSpPr txBox="1">
            <a:spLocks noGrp="1"/>
          </p:cNvSpPr>
          <p:nvPr>
            <p:ph type="title"/>
          </p:nvPr>
        </p:nvSpPr>
        <p:spPr>
          <a:xfrm>
            <a:off x="457200" y="274640"/>
            <a:ext cx="8229600" cy="1143000"/>
          </a:xfrm>
        </p:spPr>
        <p:txBody>
          <a:bodyPr/>
          <a:lstStyle/>
          <a:p>
            <a:pPr lvl="0"/>
            <a:r>
              <a:rPr lang="en-GB" sz="4000">
                <a:latin typeface="Comic Sans MS" pitchFamily="66"/>
              </a:rPr>
              <a:t>What happens with the scores?</a:t>
            </a:r>
          </a:p>
        </p:txBody>
      </p:sp>
      <p:sp>
        <p:nvSpPr>
          <p:cNvPr id="3" name="Content Placeholder 4">
            <a:extLst>
              <a:ext uri="{FF2B5EF4-FFF2-40B4-BE49-F238E27FC236}">
                <a16:creationId xmlns:a16="http://schemas.microsoft.com/office/drawing/2014/main" id="{05BFE244-8C3D-0E9F-3638-59668A167A96}"/>
              </a:ext>
            </a:extLst>
          </p:cNvPr>
          <p:cNvSpPr txBox="1">
            <a:spLocks noGrp="1"/>
          </p:cNvSpPr>
          <p:nvPr>
            <p:ph idx="1"/>
          </p:nvPr>
        </p:nvSpPr>
        <p:spPr>
          <a:xfrm>
            <a:off x="457200" y="1600200"/>
            <a:ext cx="8229600" cy="4525959"/>
          </a:xfrm>
        </p:spPr>
        <p:txBody>
          <a:bodyPr/>
          <a:lstStyle/>
          <a:p>
            <a:pPr marL="0" lvl="0" indent="0">
              <a:lnSpc>
                <a:spcPct val="80000"/>
              </a:lnSpc>
              <a:spcBef>
                <a:spcPts val="600"/>
              </a:spcBef>
              <a:buNone/>
            </a:pPr>
            <a:r>
              <a:rPr lang="en-GB" sz="2500" dirty="0">
                <a:latin typeface="Comic Sans MS" pitchFamily="66"/>
              </a:rPr>
              <a:t>After the check has taken place in June, schools will be given the ‘pass’ </a:t>
            </a:r>
            <a:r>
              <a:rPr lang="en-GB" sz="2500" dirty="0" smtClean="0">
                <a:latin typeface="Comic Sans MS" pitchFamily="66"/>
              </a:rPr>
              <a:t>mark. </a:t>
            </a:r>
            <a:endParaRPr lang="en-GB" sz="2500" dirty="0">
              <a:latin typeface="Comic Sans MS" pitchFamily="66"/>
            </a:endParaRPr>
          </a:p>
          <a:p>
            <a:pPr marL="0" lvl="0" indent="0">
              <a:lnSpc>
                <a:spcPct val="80000"/>
              </a:lnSpc>
              <a:spcBef>
                <a:spcPts val="600"/>
              </a:spcBef>
              <a:buNone/>
            </a:pPr>
            <a:endParaRPr lang="en-GB" sz="2500" dirty="0">
              <a:latin typeface="Comic Sans MS" pitchFamily="66"/>
            </a:endParaRPr>
          </a:p>
          <a:p>
            <a:pPr marL="0" lvl="0" indent="0">
              <a:lnSpc>
                <a:spcPct val="80000"/>
              </a:lnSpc>
              <a:spcBef>
                <a:spcPts val="600"/>
              </a:spcBef>
              <a:buNone/>
            </a:pPr>
            <a:r>
              <a:rPr lang="en-GB" sz="2500" dirty="0">
                <a:latin typeface="Comic Sans MS" pitchFamily="66"/>
              </a:rPr>
              <a:t>Schools do not publish data but they inform parents of their child’s score.</a:t>
            </a:r>
          </a:p>
          <a:p>
            <a:pPr marL="0" lvl="0" indent="0">
              <a:lnSpc>
                <a:spcPct val="80000"/>
              </a:lnSpc>
              <a:spcBef>
                <a:spcPts val="600"/>
              </a:spcBef>
              <a:buNone/>
            </a:pPr>
            <a:endParaRPr lang="en-GB" sz="2500" dirty="0">
              <a:latin typeface="Comic Sans MS" pitchFamily="66"/>
            </a:endParaRPr>
          </a:p>
          <a:p>
            <a:pPr marL="0" lvl="0" indent="0">
              <a:lnSpc>
                <a:spcPct val="80000"/>
              </a:lnSpc>
              <a:spcBef>
                <a:spcPts val="600"/>
              </a:spcBef>
              <a:buNone/>
            </a:pPr>
            <a:r>
              <a:rPr lang="en-GB" sz="2500" dirty="0">
                <a:latin typeface="Comic Sans MS" pitchFamily="66"/>
              </a:rPr>
              <a:t>Schools use the information to find ways to support the children who do not reach the score and the result will provide teachers with information to help develop the child’s skills in phonics.</a:t>
            </a:r>
          </a:p>
        </p:txBody>
      </p:sp>
      <p:pic>
        <p:nvPicPr>
          <p:cNvPr id="4" name="Recording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3518" y="358777"/>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3A2C-23AC-205E-9DFA-9E7B4324D0E3}"/>
              </a:ext>
            </a:extLst>
          </p:cNvPr>
          <p:cNvSpPr txBox="1">
            <a:spLocks noGrp="1"/>
          </p:cNvSpPr>
          <p:nvPr>
            <p:ph type="title"/>
          </p:nvPr>
        </p:nvSpPr>
        <p:spPr>
          <a:xfrm>
            <a:off x="457200" y="274640"/>
            <a:ext cx="8229600" cy="1143000"/>
          </a:xfrm>
        </p:spPr>
        <p:txBody>
          <a:bodyPr/>
          <a:lstStyle/>
          <a:p>
            <a:pPr lvl="0"/>
            <a:r>
              <a:rPr lang="en-GB" b="1">
                <a:latin typeface="Comic Sans MS" pitchFamily="66"/>
              </a:rPr>
              <a:t>Is it stressful?</a:t>
            </a:r>
          </a:p>
        </p:txBody>
      </p:sp>
      <p:sp>
        <p:nvSpPr>
          <p:cNvPr id="3" name="Content Placeholder 2">
            <a:extLst>
              <a:ext uri="{FF2B5EF4-FFF2-40B4-BE49-F238E27FC236}">
                <a16:creationId xmlns:a16="http://schemas.microsoft.com/office/drawing/2014/main" id="{1785E110-7B42-AB00-7FA4-B0BB6CDC03F8}"/>
              </a:ext>
            </a:extLst>
          </p:cNvPr>
          <p:cNvSpPr txBox="1">
            <a:spLocks noGrp="1"/>
          </p:cNvSpPr>
          <p:nvPr>
            <p:ph idx="1"/>
          </p:nvPr>
        </p:nvSpPr>
        <p:spPr>
          <a:xfrm>
            <a:off x="457200" y="1600200"/>
            <a:ext cx="8229600" cy="4525959"/>
          </a:xfrm>
        </p:spPr>
        <p:txBody>
          <a:bodyPr/>
          <a:lstStyle/>
          <a:p>
            <a:pPr marL="0" lvl="0" indent="0">
              <a:spcBef>
                <a:spcPts val="700"/>
              </a:spcBef>
              <a:buNone/>
            </a:pPr>
            <a:r>
              <a:rPr lang="en-GB" sz="2800">
                <a:latin typeface="Comic Sans MS" pitchFamily="66"/>
              </a:rPr>
              <a:t>The assessment is age-appropriate, with children sitting with a teacher who they know. Reading one-to-one with a teacher is a familiar activity for Key Stage 1 children. It should be an enjoyable activity for children and takes no more than a few minutes.</a:t>
            </a:r>
          </a:p>
        </p:txBody>
      </p:sp>
      <p:pic>
        <p:nvPicPr>
          <p:cNvPr id="4" name="Recording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9998" y="46384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764</Words>
  <Application>Microsoft Office PowerPoint</Application>
  <PresentationFormat>On-screen Show (4:3)</PresentationFormat>
  <Paragraphs>55</Paragraphs>
  <Slides>13</Slides>
  <Notes>0</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XCCW Joined 15a</vt:lpstr>
      <vt:lpstr>Office Theme</vt:lpstr>
      <vt:lpstr>PowerPoint Presentation</vt:lpstr>
      <vt:lpstr>What is the phonics screening check?</vt:lpstr>
      <vt:lpstr>Who is it for? </vt:lpstr>
      <vt:lpstr>When does the Phonics Check happen?</vt:lpstr>
      <vt:lpstr>How is the check structured? </vt:lpstr>
      <vt:lpstr>PowerPoint Presentation</vt:lpstr>
      <vt:lpstr>What skills do children need to meet the standard of the phonics screening check? </vt:lpstr>
      <vt:lpstr>What happens with the scores?</vt:lpstr>
      <vt:lpstr>Is it stressful?</vt:lpstr>
      <vt:lpstr>How do we teach phonics?</vt:lpstr>
      <vt:lpstr>How can I help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Peat</dc:creator>
  <cp:lastModifiedBy>Rebecca Golding</cp:lastModifiedBy>
  <cp:revision>17</cp:revision>
  <cp:lastPrinted>2018-10-15T15:12:44Z</cp:lastPrinted>
  <dcterms:created xsi:type="dcterms:W3CDTF">2018-05-14T15:21:44Z</dcterms:created>
  <dcterms:modified xsi:type="dcterms:W3CDTF">2023-04-25T15:58:23Z</dcterms:modified>
</cp:coreProperties>
</file>